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49"/>
  </p:notesMasterIdLst>
  <p:sldIdLst>
    <p:sldId id="257" r:id="rId3"/>
    <p:sldId id="268" r:id="rId4"/>
    <p:sldId id="316" r:id="rId5"/>
    <p:sldId id="279" r:id="rId6"/>
    <p:sldId id="280" r:id="rId7"/>
    <p:sldId id="282" r:id="rId8"/>
    <p:sldId id="283" r:id="rId9"/>
    <p:sldId id="312" r:id="rId10"/>
    <p:sldId id="318" r:id="rId11"/>
    <p:sldId id="300" r:id="rId12"/>
    <p:sldId id="320" r:id="rId13"/>
    <p:sldId id="322" r:id="rId14"/>
    <p:sldId id="323" r:id="rId15"/>
    <p:sldId id="285" r:id="rId16"/>
    <p:sldId id="311" r:id="rId17"/>
    <p:sldId id="313" r:id="rId18"/>
    <p:sldId id="319" r:id="rId19"/>
    <p:sldId id="314" r:id="rId20"/>
    <p:sldId id="324" r:id="rId21"/>
    <p:sldId id="325" r:id="rId22"/>
    <p:sldId id="326" r:id="rId23"/>
    <p:sldId id="327" r:id="rId24"/>
    <p:sldId id="338" r:id="rId25"/>
    <p:sldId id="328" r:id="rId26"/>
    <p:sldId id="329" r:id="rId27"/>
    <p:sldId id="330" r:id="rId28"/>
    <p:sldId id="321" r:id="rId29"/>
    <p:sldId id="299" r:id="rId30"/>
    <p:sldId id="301" r:id="rId31"/>
    <p:sldId id="302" r:id="rId32"/>
    <p:sldId id="340" r:id="rId33"/>
    <p:sldId id="342" r:id="rId34"/>
    <p:sldId id="304" r:id="rId35"/>
    <p:sldId id="306" r:id="rId36"/>
    <p:sldId id="305" r:id="rId37"/>
    <p:sldId id="309" r:id="rId38"/>
    <p:sldId id="307" r:id="rId39"/>
    <p:sldId id="310" r:id="rId40"/>
    <p:sldId id="331" r:id="rId41"/>
    <p:sldId id="339" r:id="rId42"/>
    <p:sldId id="332" r:id="rId43"/>
    <p:sldId id="333" r:id="rId44"/>
    <p:sldId id="334" r:id="rId45"/>
    <p:sldId id="335" r:id="rId46"/>
    <p:sldId id="336" r:id="rId47"/>
    <p:sldId id="337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1B3281"/>
    <a:srgbClr val="00B0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16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7777777777777835E-3"/>
                  <c:y val="-7.40740740740740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96-47A9-82C0-B37BE8FD92D3}"/>
                </c:ext>
              </c:extLst>
            </c:dLbl>
            <c:dLbl>
              <c:idx val="1"/>
              <c:layout>
                <c:manualLayout>
                  <c:x val="0"/>
                  <c:y val="-4.16666666666666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96-47A9-82C0-B37BE8FD92D3}"/>
                </c:ext>
              </c:extLst>
            </c:dLbl>
            <c:dLbl>
              <c:idx val="2"/>
              <c:layout>
                <c:manualLayout>
                  <c:x val="2.2222222222222251E-2"/>
                  <c:y val="-5.55555555555555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96-47A9-82C0-B37BE8FD9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Лист3!$D$4:$D$6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Лист3!$E$4:$E$6</c:f>
              <c:numCache>
                <c:formatCode>General</c:formatCode>
                <c:ptCount val="3"/>
                <c:pt idx="0">
                  <c:v>59</c:v>
                </c:pt>
                <c:pt idx="1">
                  <c:v>65</c:v>
                </c:pt>
                <c:pt idx="2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96-47A9-82C0-B37BE8FD92D3}"/>
            </c:ext>
          </c:extLst>
        </c:ser>
        <c:shape val="box"/>
        <c:axId val="116203520"/>
        <c:axId val="116205056"/>
        <c:axId val="0"/>
      </c:bar3DChart>
      <c:catAx>
        <c:axId val="116203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205056"/>
        <c:crosses val="autoZero"/>
        <c:auto val="1"/>
        <c:lblAlgn val="ctr"/>
        <c:lblOffset val="100"/>
      </c:catAx>
      <c:valAx>
        <c:axId val="1162050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20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CC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rgbClr val="FF0000"/>
                </a:solidFill>
              </a:rPr>
              <a:t>Уровень воспитанности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Лист6!$F$8</c:f>
              <c:strCache>
                <c:ptCount val="1"/>
                <c:pt idx="0">
                  <c:v>Уровень воспитанности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Лист6!$E$9:$E$11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Лист6!$F$9:$F$11</c:f>
              <c:numCache>
                <c:formatCode>General</c:formatCode>
                <c:ptCount val="3"/>
                <c:pt idx="0">
                  <c:v>3.5</c:v>
                </c:pt>
                <c:pt idx="1">
                  <c:v>3.7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83-4164-9687-202F6A93EA8C}"/>
            </c:ext>
          </c:extLst>
        </c:ser>
        <c:marker val="1"/>
        <c:axId val="119222656"/>
        <c:axId val="119224192"/>
      </c:lineChart>
      <c:catAx>
        <c:axId val="119222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24192"/>
        <c:crosses val="autoZero"/>
        <c:auto val="1"/>
        <c:lblAlgn val="ctr"/>
        <c:lblOffset val="100"/>
      </c:catAx>
      <c:valAx>
        <c:axId val="119224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2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CC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perspective val="0"/>
    </c:view3D>
    <c:plotArea>
      <c:layout>
        <c:manualLayout>
          <c:layoutTarget val="inner"/>
          <c:xMode val="edge"/>
          <c:yMode val="edge"/>
          <c:x val="0.11403435452883739"/>
          <c:y val="0.28710306079432757"/>
          <c:w val="0.86629975496426315"/>
          <c:h val="0.43064733484910261"/>
        </c:manualLayout>
      </c:layout>
      <c:pie3DChart>
        <c:ser>
          <c:idx val="0"/>
          <c:order val="0"/>
          <c:spPr>
            <a:solidFill>
              <a:srgbClr val="3399FF"/>
            </a:solidFill>
          </c:spPr>
          <c:explosion val="24"/>
          <c:dPt>
            <c:idx val="0"/>
            <c:spPr>
              <a:solidFill>
                <a:srgbClr val="66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0A-47B8-93DD-7FEC06635E7A}"/>
              </c:ext>
            </c:extLst>
          </c:dPt>
          <c:dLbls>
            <c:dLbl>
              <c:idx val="0"/>
              <c:layout>
                <c:manualLayout>
                  <c:x val="-8.3817937821516433E-2"/>
                  <c:y val="-5.0085136643005304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среднее профессиональное; 5%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2444131920328663"/>
                      <c:h val="0.194711397856313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0A-47B8-93DD-7FEC06635E7A}"/>
                </c:ext>
              </c:extLst>
            </c:dLbl>
            <c:dLbl>
              <c:idx val="1"/>
              <c:layout>
                <c:manualLayout>
                  <c:x val="0.33929233504360384"/>
                  <c:y val="0.1319884327418473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высшее профессиональное; 95%</a:t>
                    </a:r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6923595333670781"/>
                      <c:h val="0.31574257546496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0A-47B8-93DD-7FEC06635E7A}"/>
                </c:ext>
              </c:extLst>
            </c:dLbl>
            <c:dLbl>
              <c:idx val="2"/>
              <c:layout>
                <c:manualLayout>
                  <c:x val="-9.5482422061231156E-2"/>
                  <c:y val="1.8156750817202461E-2"/>
                </c:manualLayout>
              </c:layout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0A-47B8-93DD-7FEC06635E7A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21367521367521369"/>
                  <c:y val="4.5576407506702422E-2"/>
                </c:manualLayout>
              </c:layout>
              <c:spPr>
                <a:noFill/>
                <a:ln w="25381">
                  <a:noFill/>
                </a:ln>
              </c:spPr>
              <c:txPr>
                <a:bodyPr/>
                <a:lstStyle/>
                <a:p>
                  <a:pPr>
                    <a:defRPr sz="999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0A-47B8-93DD-7FEC06635E7A}"/>
                </c:ext>
              </c:extLst>
            </c:dLbl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11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среднее профессиональное</c:v>
                </c:pt>
                <c:pt idx="1">
                  <c:v>высшее профессиональное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1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6-4D0A-47B8-93DD-7FEC06635E7A}"/>
            </c:ext>
          </c:extLst>
        </c:ser>
        <c:dLbls>
          <c:showVal val="1"/>
          <c:showCatName val="1"/>
        </c:dLbls>
      </c:pie3DChart>
      <c:spPr>
        <a:noFill/>
        <a:ln w="25381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4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100"/>
      <c:perspective val="0"/>
    </c:view3D>
    <c:plotArea>
      <c:layout>
        <c:manualLayout>
          <c:layoutTarget val="inner"/>
          <c:xMode val="edge"/>
          <c:yMode val="edge"/>
          <c:x val="5.2468870719234582E-2"/>
          <c:y val="0.15782396823681585"/>
          <c:w val="0.78617363344052116"/>
          <c:h val="0.7677165354330779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explosion val="14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14-4660-A5E4-123B39B94990}"/>
              </c:ext>
            </c:extLst>
          </c:dPt>
          <c:dPt>
            <c:idx val="1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14-4660-A5E4-123B39B94990}"/>
              </c:ext>
            </c:extLst>
          </c:dPt>
          <c:dPt>
            <c:idx val="2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14-4660-A5E4-123B39B94990}"/>
              </c:ext>
            </c:extLst>
          </c:dPt>
          <c:dPt>
            <c:idx val="3"/>
            <c:explosion val="14"/>
            <c:extLst xmlns:c16r2="http://schemas.microsoft.com/office/drawing/2015/06/chart">
              <c:ext xmlns:c16="http://schemas.microsoft.com/office/drawing/2014/chart" uri="{C3380CC4-5D6E-409C-BE32-E72D297353CC}">
                <c16:uniqueId val="{00000007-1D14-4660-A5E4-123B39B94990}"/>
              </c:ext>
            </c:extLst>
          </c:dPt>
          <c:dLbls>
            <c:dLbl>
              <c:idx val="0"/>
              <c:layout>
                <c:manualLayout>
                  <c:x val="7.1662126143975852E-2"/>
                  <c:y val="4.0616722501847724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Высшая; 5; 25%</a:t>
                    </a:r>
                  </a:p>
                </c:rich>
              </c:tx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14-4660-A5E4-123B39B94990}"/>
                </c:ext>
              </c:extLst>
            </c:dLbl>
            <c:dLbl>
              <c:idx val="1"/>
              <c:layout>
                <c:manualLayout>
                  <c:x val="3.9524824144835463E-2"/>
                  <c:y val="0.16714301898396142"/>
                </c:manualLayout>
              </c:layout>
              <c:tx>
                <c:rich>
                  <a:bodyPr/>
                  <a:lstStyle/>
                  <a:p>
                    <a:fld id="{064AA80D-60CF-4034-BCA9-64B46DD04094}" type="CATEGORYNAME">
                      <a:rPr lang="ru-RU" sz="2000" smtClean="0"/>
                      <a:pPr/>
                      <a:t>[ИМЯ КАТЕГОРИИ]</a:t>
                    </a:fld>
                    <a:r>
                      <a:rPr lang="ru-RU" sz="2000" baseline="0" dirty="0"/>
                      <a:t>- </a:t>
                    </a:r>
                    <a:fld id="{DAD8DCD6-080C-47AB-BBDC-C9923DCEBE61}" type="VALUE">
                      <a:rPr lang="ru-RU" sz="2000" baseline="0"/>
                      <a:pPr/>
                      <a:t>[ЗНАЧЕНИЕ]</a:t>
                    </a:fld>
                    <a:r>
                      <a:rPr lang="ru-RU" sz="2000" baseline="0" dirty="0"/>
                      <a:t>; </a:t>
                    </a:r>
                    <a:fld id="{5F1ABC30-4DFD-435D-9A91-C7CF9BFBF9AE}" type="PERCENTAGE">
                      <a:rPr lang="ru-RU" sz="2000" baseline="0"/>
                      <a:pPr/>
                      <a:t>[ПРОЦЕНТ]</a:t>
                    </a:fld>
                    <a:endParaRPr lang="ru-RU" sz="2000" baseline="0" dirty="0"/>
                  </a:p>
                </c:rich>
              </c:tx>
              <c:dLblPos val="bestFit"/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219730503925945"/>
                      <c:h val="0.260293579763388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14-4660-A5E4-123B39B94990}"/>
                </c:ext>
              </c:extLst>
            </c:dLbl>
            <c:dLbl>
              <c:idx val="2"/>
              <c:layout>
                <c:manualLayout>
                  <c:x val="-7.5332381985722036E-2"/>
                  <c:y val="-7.1219580615751454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СЗД-4,</a:t>
                    </a:r>
                    <a:r>
                      <a:rPr lang="ru-RU" sz="2000" baseline="0" dirty="0"/>
                      <a:t> 20%</a:t>
                    </a:r>
                  </a:p>
                </c:rich>
              </c:tx>
              <c:dLblPos val="bestFit"/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14-4660-A5E4-123B39B94990}"/>
                </c:ext>
              </c:extLst>
            </c:dLbl>
            <c:dLbl>
              <c:idx val="3"/>
              <c:layout>
                <c:manualLayout>
                  <c:x val="9.1910367592330528E-3"/>
                  <c:y val="-0.22606712535030576"/>
                </c:manualLayout>
              </c:layout>
              <c:tx>
                <c:rich>
                  <a:bodyPr/>
                  <a:lstStyle/>
                  <a:p>
                    <a:fld id="{2D7851B6-248A-487F-B4F3-0FE1D59161C7}" type="CATEGORYNAME">
                      <a:rPr lang="ru-RU" sz="2000"/>
                      <a:pPr/>
                      <a:t>[ИМЯ КАТЕГОРИИ]</a:t>
                    </a:fld>
                    <a:r>
                      <a:rPr lang="ru-RU" sz="2000" baseline="0" dirty="0"/>
                      <a:t>; </a:t>
                    </a:r>
                    <a:fld id="{25285CD5-A178-49A1-B096-B7BCD325691F}" type="VALUE">
                      <a:rPr lang="ru-RU" sz="2000" baseline="0"/>
                      <a:pPr/>
                      <a:t>[ЗНАЧЕНИЕ]</a:t>
                    </a:fld>
                    <a:r>
                      <a:rPr lang="ru-RU" sz="2000" baseline="0" dirty="0"/>
                      <a:t>; </a:t>
                    </a:r>
                    <a:fld id="{81D40B45-0D0F-4283-A04B-50AB48DFED94}" type="PERCENTAGE">
                      <a:rPr lang="ru-RU" sz="2000" baseline="0"/>
                      <a:pPr/>
                      <a:t>[ПРОЦЕНТ]</a:t>
                    </a:fld>
                    <a:endParaRPr lang="ru-RU" sz="2000" baseline="0" dirty="0"/>
                  </a:p>
                </c:rich>
              </c:tx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73626573785787"/>
                      <c:h val="0.197275674742537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14-4660-A5E4-123B39B94990}"/>
                </c:ext>
              </c:extLst>
            </c:dLbl>
            <c:numFmt formatCode="0%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4"/>
                <c:pt idx="0">
                  <c:v>высшая кв.категория</c:v>
                </c:pt>
                <c:pt idx="1">
                  <c:v>1 кв.категория</c:v>
                </c:pt>
                <c:pt idx="2">
                  <c:v>соотв.заним.должности</c:v>
                </c:pt>
                <c:pt idx="3">
                  <c:v>без категории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14-4660-A5E4-123B39B94990}"/>
            </c:ext>
          </c:extLst>
        </c:ser>
        <c:dLbls>
          <c:showVal val="1"/>
          <c:showCatName val="1"/>
          <c:showPercent val="1"/>
        </c:dLbls>
      </c:pie3DChart>
      <c:spPr>
        <a:noFill/>
        <a:ln w="2539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1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57150"/>
          </c:spPr>
          <c:marker>
            <c:symbol val="circle"/>
            <c:size val="9"/>
          </c:marker>
          <c:dLbls>
            <c:dLbl>
              <c:idx val="0"/>
              <c:layout>
                <c:manualLayout>
                  <c:x val="-1.1316741696017863E-16"/>
                  <c:y val="-3.13574246418741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 (50%)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3-451A-B6D5-EEA171C5C0FB}"/>
                </c:ext>
              </c:extLst>
            </c:dLbl>
            <c:dLbl>
              <c:idx val="1"/>
              <c:layout>
                <c:manualLayout>
                  <c:x val="-4.3209876543209819E-2"/>
                  <c:y val="-0.101911630086091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12, 60%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3-451A-B6D5-EEA171C5C0FB}"/>
                </c:ext>
              </c:extLst>
            </c:dLbl>
            <c:dLbl>
              <c:idx val="2"/>
              <c:layout>
                <c:manualLayout>
                  <c:x val="-6.1728395061728392E-3"/>
                  <c:y val="-5.87951712035140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20, 100%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3-451A-B6D5-EEA171C5C0FB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AF3-451A-B6D5-EEA171C5C0FB}"/>
            </c:ext>
          </c:extLst>
        </c:ser>
        <c:marker val="1"/>
        <c:axId val="175626880"/>
        <c:axId val="175681920"/>
      </c:lineChart>
      <c:catAx>
        <c:axId val="1756268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  <c:crossAx val="175681920"/>
        <c:crosses val="autoZero"/>
        <c:auto val="1"/>
        <c:lblAlgn val="ctr"/>
        <c:lblOffset val="100"/>
      </c:catAx>
      <c:valAx>
        <c:axId val="175681920"/>
        <c:scaling>
          <c:orientation val="minMax"/>
          <c:max val="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  <c:crossAx val="175626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4177416951763697E-2"/>
          <c:y val="6.9842120323168194E-2"/>
          <c:w val="0.93582263710618796"/>
          <c:h val="0.68172724557161213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000080"/>
            </a:solidFill>
            <a:ln w="13676">
              <a:solidFill>
                <a:schemeClr val="tx1"/>
              </a:solidFill>
              <a:prstDash val="solid"/>
            </a:ln>
          </c:spPr>
          <c:dPt>
            <c:idx val="8"/>
            <c:spPr>
              <a:solidFill>
                <a:srgbClr val="811B83"/>
              </a:solidFill>
              <a:ln w="136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B0-4C59-AF89-3F2CC01539C0}"/>
              </c:ext>
            </c:extLst>
          </c:dPt>
          <c:dLbls>
            <c:spPr>
              <a:noFill/>
              <a:ln w="27352">
                <a:noFill/>
              </a:ln>
            </c:spPr>
            <c:txPr>
              <a:bodyPr/>
              <a:lstStyle/>
              <a:p>
                <a:pPr>
                  <a:defRPr sz="1831" b="1" i="0" u="none" strike="noStrike" baseline="0">
                    <a:solidFill>
                      <a:srgbClr val="00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 кл</c:v>
                </c:pt>
                <c:pt idx="1">
                  <c:v>3 кл</c:v>
                </c:pt>
                <c:pt idx="2">
                  <c:v>4 кл</c:v>
                </c:pt>
                <c:pt idx="3">
                  <c:v>5 кл</c:v>
                </c:pt>
                <c:pt idx="4">
                  <c:v>6 кл</c:v>
                </c:pt>
                <c:pt idx="5">
                  <c:v>7 кл</c:v>
                </c:pt>
                <c:pt idx="6">
                  <c:v>8 кл</c:v>
                </c:pt>
                <c:pt idx="7">
                  <c:v>9 кл</c:v>
                </c:pt>
                <c:pt idx="8">
                  <c:v>10 кл</c:v>
                </c:pt>
                <c:pt idx="9">
                  <c:v>11 кл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B0-4C59-AF89-3F2CC01539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FF6600"/>
            </a:solidFill>
            <a:ln w="13676">
              <a:solidFill>
                <a:schemeClr val="tx1"/>
              </a:solidFill>
              <a:prstDash val="solid"/>
            </a:ln>
          </c:spPr>
          <c:dPt>
            <c:idx val="8"/>
            <c:spPr>
              <a:solidFill>
                <a:srgbClr val="FF0000"/>
              </a:solidFill>
              <a:ln w="136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B0-4C59-AF89-3F2CC01539C0}"/>
              </c:ext>
            </c:extLst>
          </c:dPt>
          <c:dLbls>
            <c:dLbl>
              <c:idx val="0"/>
              <c:layout>
                <c:manualLayout>
                  <c:x val="1.9992859692966849E-2"/>
                  <c:y val="-0.1495250721227308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B0-4C59-AF89-3F2CC01539C0}"/>
                </c:ext>
              </c:extLst>
            </c:dLbl>
            <c:dLbl>
              <c:idx val="1"/>
              <c:layout>
                <c:manualLayout>
                  <c:x val="1.5708675473045341E-2"/>
                  <c:y val="-0.143241741450852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B0-4C59-AF89-3F2CC01539C0}"/>
                </c:ext>
              </c:extLst>
            </c:dLbl>
            <c:dLbl>
              <c:idx val="2"/>
              <c:layout>
                <c:manualLayout>
                  <c:x val="1.2852552659764383E-2"/>
                  <c:y val="-0.166404506586493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B0-4C59-AF89-3F2CC01539C0}"/>
                </c:ext>
              </c:extLst>
            </c:dLbl>
            <c:dLbl>
              <c:idx val="3"/>
              <c:layout>
                <c:manualLayout>
                  <c:x val="1.1424491253123949E-2"/>
                  <c:y val="-0.136348640347713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B0-4C59-AF89-3F2CC01539C0}"/>
                </c:ext>
              </c:extLst>
            </c:dLbl>
            <c:dLbl>
              <c:idx val="4"/>
              <c:layout>
                <c:manualLayout>
                  <c:x val="6.1261417527703702E-3"/>
                  <c:y val="-0.132968457299047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B0-4C59-AF89-3F2CC01539C0}"/>
                </c:ext>
              </c:extLst>
            </c:dLbl>
            <c:dLbl>
              <c:idx val="5"/>
              <c:layout>
                <c:manualLayout>
                  <c:x val="8.9822964560701789E-3"/>
                  <c:y val="-0.1345849872858102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B0-4C59-AF89-3F2CC01539C0}"/>
                </c:ext>
              </c:extLst>
            </c:dLbl>
            <c:dLbl>
              <c:idx val="6"/>
              <c:layout>
                <c:manualLayout>
                  <c:x val="8.5683684398429206E-3"/>
                  <c:y val="-0.1450388315752870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B0-4C59-AF89-3F2CC01539C0}"/>
                </c:ext>
              </c:extLst>
            </c:dLbl>
            <c:dLbl>
              <c:idx val="7"/>
              <c:layout>
                <c:manualLayout>
                  <c:x val="1.3079755896606062E-2"/>
                  <c:y val="-0.1405296917062305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B0-4C59-AF89-3F2CC01539C0}"/>
                </c:ext>
              </c:extLst>
            </c:dLbl>
            <c:dLbl>
              <c:idx val="8"/>
              <c:layout>
                <c:manualLayout>
                  <c:x val="1.1424378807343843E-2"/>
                  <c:y val="-0.1379560511356038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B0-4C59-AF89-3F2CC01539C0}"/>
                </c:ext>
              </c:extLst>
            </c:dLbl>
            <c:dLbl>
              <c:idx val="9"/>
              <c:layout>
                <c:manualLayout>
                  <c:x val="8.5683684398428009E-3"/>
                  <c:y val="-0.1048178956779859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B0-4C59-AF89-3F2CC01539C0}"/>
                </c:ext>
              </c:extLst>
            </c:dLbl>
            <c:spPr>
              <a:noFill/>
              <a:ln w="27352">
                <a:noFill/>
              </a:ln>
            </c:spPr>
            <c:txPr>
              <a:bodyPr/>
              <a:lstStyle/>
              <a:p>
                <a:pPr>
                  <a:defRPr sz="1831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 кл</c:v>
                </c:pt>
                <c:pt idx="1">
                  <c:v>3 кл</c:v>
                </c:pt>
                <c:pt idx="2">
                  <c:v>4 кл</c:v>
                </c:pt>
                <c:pt idx="3">
                  <c:v>5 кл</c:v>
                </c:pt>
                <c:pt idx="4">
                  <c:v>6 кл</c:v>
                </c:pt>
                <c:pt idx="5">
                  <c:v>7 кл</c:v>
                </c:pt>
                <c:pt idx="6">
                  <c:v>8 кл</c:v>
                </c:pt>
                <c:pt idx="7">
                  <c:v>9 кл</c:v>
                </c:pt>
                <c:pt idx="8">
                  <c:v>10 кл</c:v>
                </c:pt>
                <c:pt idx="9">
                  <c:v>11 кл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 formatCode="0">
                  <c:v>33</c:v>
                </c:pt>
                <c:pt idx="1">
                  <c:v>31</c:v>
                </c:pt>
                <c:pt idx="2">
                  <c:v>33</c:v>
                </c:pt>
                <c:pt idx="3">
                  <c:v>33</c:v>
                </c:pt>
                <c:pt idx="4">
                  <c:v>32</c:v>
                </c:pt>
                <c:pt idx="5">
                  <c:v>31</c:v>
                </c:pt>
                <c:pt idx="6">
                  <c:v>31</c:v>
                </c:pt>
                <c:pt idx="7">
                  <c:v>29</c:v>
                </c:pt>
                <c:pt idx="8">
                  <c:v>33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9B0-4C59-AF89-3F2CC01539C0}"/>
            </c:ext>
          </c:extLst>
        </c:ser>
        <c:dLbls>
          <c:showVal val="1"/>
        </c:dLbls>
        <c:gapDepth val="0"/>
        <c:shape val="box"/>
        <c:axId val="175757568"/>
        <c:axId val="175779840"/>
        <c:axId val="0"/>
      </c:bar3DChart>
      <c:catAx>
        <c:axId val="175757568"/>
        <c:scaling>
          <c:orientation val="minMax"/>
        </c:scaling>
        <c:axPos val="b"/>
        <c:numFmt formatCode="General" sourceLinked="1"/>
        <c:tickLblPos val="low"/>
        <c:spPr>
          <a:ln w="34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5779840"/>
        <c:crosses val="autoZero"/>
        <c:auto val="1"/>
        <c:lblAlgn val="ctr"/>
        <c:lblOffset val="100"/>
        <c:tickLblSkip val="1"/>
        <c:tickMarkSkip val="1"/>
      </c:catAx>
      <c:valAx>
        <c:axId val="175779840"/>
        <c:scaling>
          <c:orientation val="minMax"/>
        </c:scaling>
        <c:axPos val="l"/>
        <c:majorGridlines>
          <c:spPr>
            <a:ln w="34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5757568"/>
        <c:crosses val="autoZero"/>
        <c:crossBetween val="between"/>
      </c:valAx>
      <c:spPr>
        <a:noFill/>
        <a:ln w="27352">
          <a:noFill/>
        </a:ln>
      </c:spPr>
    </c:plotArea>
    <c:legend>
      <c:legendPos val="b"/>
      <c:layout>
        <c:manualLayout>
          <c:xMode val="edge"/>
          <c:yMode val="edge"/>
          <c:x val="0.14092897081188671"/>
          <c:y val="0.84667384313843186"/>
          <c:w val="0.7421236872812137"/>
          <c:h val="8.1264108352144565E-2"/>
        </c:manualLayout>
      </c:layout>
      <c:spPr>
        <a:noFill/>
        <a:ln w="3419">
          <a:solidFill>
            <a:schemeClr val="tx1"/>
          </a:solidFill>
          <a:prstDash val="solid"/>
        </a:ln>
      </c:spPr>
      <c:txPr>
        <a:bodyPr/>
        <a:lstStyle/>
        <a:p>
          <a:pPr>
            <a:defRPr sz="178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4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051403861813457E-2"/>
          <c:y val="8.271032317630217E-2"/>
          <c:w val="0.93582263710618796"/>
          <c:h val="0.68172724557161213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000080"/>
            </a:solidFill>
            <a:ln w="13676">
              <a:solidFill>
                <a:schemeClr val="tx1"/>
              </a:solidFill>
              <a:prstDash val="solid"/>
            </a:ln>
          </c:spPr>
          <c:dPt>
            <c:idx val="8"/>
            <c:spPr>
              <a:solidFill>
                <a:srgbClr val="811B83"/>
              </a:solidFill>
              <a:ln w="136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B0-4C59-AF89-3F2CC01539C0}"/>
              </c:ext>
            </c:extLst>
          </c:dPt>
          <c:dLbls>
            <c:spPr>
              <a:noFill/>
              <a:ln w="2735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Русский язык 4 кл</c:v>
                </c:pt>
                <c:pt idx="1">
                  <c:v>Матем 4 кл</c:v>
                </c:pt>
                <c:pt idx="2">
                  <c:v>Окр.мир 4 кл</c:v>
                </c:pt>
                <c:pt idx="3">
                  <c:v>5 кл Р.я</c:v>
                </c:pt>
                <c:pt idx="4">
                  <c:v>6 кл Р.я</c:v>
                </c:pt>
                <c:pt idx="5">
                  <c:v>7 кл Р.я</c:v>
                </c:pt>
                <c:pt idx="6">
                  <c:v>8 клР.я</c:v>
                </c:pt>
                <c:pt idx="7">
                  <c:v>5 кл Мат</c:v>
                </c:pt>
                <c:pt idx="8">
                  <c:v>6 кл Мат</c:v>
                </c:pt>
                <c:pt idx="9">
                  <c:v>7 кл Мат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B0-4C59-AF89-3F2CC01539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FF6600"/>
            </a:solidFill>
            <a:ln w="13676">
              <a:solidFill>
                <a:schemeClr val="tx1"/>
              </a:solidFill>
              <a:prstDash val="solid"/>
            </a:ln>
          </c:spPr>
          <c:dPt>
            <c:idx val="8"/>
            <c:spPr>
              <a:solidFill>
                <a:srgbClr val="FF0000"/>
              </a:solidFill>
              <a:ln w="136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B0-4C59-AF89-3F2CC01539C0}"/>
              </c:ext>
            </c:extLst>
          </c:dPt>
          <c:dLbls>
            <c:dLbl>
              <c:idx val="0"/>
              <c:layout>
                <c:manualLayout>
                  <c:x val="1.9992859692966849E-2"/>
                  <c:y val="-0.1495250721227308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B0-4C59-AF89-3F2CC01539C0}"/>
                </c:ext>
              </c:extLst>
            </c:dLbl>
            <c:dLbl>
              <c:idx val="1"/>
              <c:layout>
                <c:manualLayout>
                  <c:x val="1.5708675473045341E-2"/>
                  <c:y val="-0.143241741450852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B0-4C59-AF89-3F2CC01539C0}"/>
                </c:ext>
              </c:extLst>
            </c:dLbl>
            <c:dLbl>
              <c:idx val="2"/>
              <c:layout>
                <c:manualLayout>
                  <c:x val="1.2852552659764383E-2"/>
                  <c:y val="-0.166404506586493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B0-4C59-AF89-3F2CC01539C0}"/>
                </c:ext>
              </c:extLst>
            </c:dLbl>
            <c:dLbl>
              <c:idx val="3"/>
              <c:layout>
                <c:manualLayout>
                  <c:x val="1.1424491253123949E-2"/>
                  <c:y val="-0.136348640347713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B0-4C59-AF89-3F2CC01539C0}"/>
                </c:ext>
              </c:extLst>
            </c:dLbl>
            <c:dLbl>
              <c:idx val="4"/>
              <c:layout>
                <c:manualLayout>
                  <c:x val="6.1261417527703702E-3"/>
                  <c:y val="-0.132968457299047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B0-4C59-AF89-3F2CC01539C0}"/>
                </c:ext>
              </c:extLst>
            </c:dLbl>
            <c:dLbl>
              <c:idx val="5"/>
              <c:layout>
                <c:manualLayout>
                  <c:x val="8.9822964560701789E-3"/>
                  <c:y val="-0.1345849872858102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B0-4C59-AF89-3F2CC01539C0}"/>
                </c:ext>
              </c:extLst>
            </c:dLbl>
            <c:dLbl>
              <c:idx val="6"/>
              <c:layout>
                <c:manualLayout>
                  <c:x val="8.5683684398429206E-3"/>
                  <c:y val="-0.1450388315752870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B0-4C59-AF89-3F2CC01539C0}"/>
                </c:ext>
              </c:extLst>
            </c:dLbl>
            <c:dLbl>
              <c:idx val="7"/>
              <c:layout>
                <c:manualLayout>
                  <c:x val="1.3079755896606062E-2"/>
                  <c:y val="-0.1405296917062305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B0-4C59-AF89-3F2CC01539C0}"/>
                </c:ext>
              </c:extLst>
            </c:dLbl>
            <c:dLbl>
              <c:idx val="8"/>
              <c:layout>
                <c:manualLayout>
                  <c:x val="1.1424378807343843E-2"/>
                  <c:y val="-0.1379560511356038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B0-4C59-AF89-3F2CC01539C0}"/>
                </c:ext>
              </c:extLst>
            </c:dLbl>
            <c:dLbl>
              <c:idx val="9"/>
              <c:layout>
                <c:manualLayout>
                  <c:x val="8.5683684398428009E-3"/>
                  <c:y val="-0.1048178956779859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B0-4C59-AF89-3F2CC01539C0}"/>
                </c:ext>
              </c:extLst>
            </c:dLbl>
            <c:dLbl>
              <c:idx val="10"/>
              <c:layout>
                <c:manualLayout>
                  <c:x val="4.8844524129819013E-3"/>
                  <c:y val="-0.1389765908138459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9F-4B84-A9A6-280AD56DD330}"/>
                </c:ext>
              </c:extLst>
            </c:dLbl>
            <c:dLbl>
              <c:idx val="11"/>
              <c:layout>
                <c:manualLayout>
                  <c:x val="0"/>
                  <c:y val="-0.1209611068194585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9F-4B84-A9A6-280AD56DD330}"/>
                </c:ext>
              </c:extLst>
            </c:dLbl>
            <c:dLbl>
              <c:idx val="12"/>
              <c:layout>
                <c:manualLayout>
                  <c:x val="-3.6633393097365873E-3"/>
                  <c:y val="-0.13897659081384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9F-4B84-A9A6-280AD56DD330}"/>
                </c:ext>
              </c:extLst>
            </c:dLbl>
            <c:dLbl>
              <c:idx val="13"/>
              <c:layout>
                <c:manualLayout>
                  <c:x val="0"/>
                  <c:y val="-0.1441238719550994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9F-4B84-A9A6-280AD56DD330}"/>
                </c:ext>
              </c:extLst>
            </c:dLbl>
            <c:dLbl>
              <c:idx val="14"/>
              <c:layout>
                <c:manualLayout>
                  <c:x val="3.6633393097364984E-3"/>
                  <c:y val="-0.13897659081384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9F-4B84-A9A6-280AD56DD330}"/>
                </c:ext>
              </c:extLst>
            </c:dLbl>
            <c:spPr>
              <a:noFill/>
              <a:ln w="27352">
                <a:noFill/>
              </a:ln>
            </c:spPr>
            <c:txPr>
              <a:bodyPr/>
              <a:lstStyle/>
              <a:p>
                <a:pPr>
                  <a:defRPr sz="1831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Русский язык 4 кл</c:v>
                </c:pt>
                <c:pt idx="1">
                  <c:v>Матем 4 кл</c:v>
                </c:pt>
                <c:pt idx="2">
                  <c:v>Окр.мир 4 кл</c:v>
                </c:pt>
                <c:pt idx="3">
                  <c:v>5 кл Р.я</c:v>
                </c:pt>
                <c:pt idx="4">
                  <c:v>6 кл Р.я</c:v>
                </c:pt>
                <c:pt idx="5">
                  <c:v>7 кл Р.я</c:v>
                </c:pt>
                <c:pt idx="6">
                  <c:v>8 клР.я</c:v>
                </c:pt>
                <c:pt idx="7">
                  <c:v>5 кл Мат</c:v>
                </c:pt>
                <c:pt idx="8">
                  <c:v>6 кл Мат</c:v>
                </c:pt>
                <c:pt idx="9">
                  <c:v>7 кл Мат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 formatCode="0">
                  <c:v>33</c:v>
                </c:pt>
                <c:pt idx="1">
                  <c:v>33</c:v>
                </c:pt>
                <c:pt idx="2">
                  <c:v>50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40</c:v>
                </c:pt>
                <c:pt idx="10">
                  <c:v>33</c:v>
                </c:pt>
                <c:pt idx="11">
                  <c:v>50</c:v>
                </c:pt>
                <c:pt idx="12">
                  <c:v>33</c:v>
                </c:pt>
                <c:pt idx="13">
                  <c:v>33</c:v>
                </c:pt>
                <c:pt idx="14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9B0-4C59-AF89-3F2CC01539C0}"/>
            </c:ext>
          </c:extLst>
        </c:ser>
        <c:dLbls>
          <c:showVal val="1"/>
        </c:dLbls>
        <c:gapDepth val="0"/>
        <c:shape val="box"/>
        <c:axId val="176409216"/>
        <c:axId val="176411008"/>
        <c:axId val="0"/>
      </c:bar3DChart>
      <c:catAx>
        <c:axId val="176409216"/>
        <c:scaling>
          <c:orientation val="minMax"/>
        </c:scaling>
        <c:axPos val="b"/>
        <c:numFmt formatCode="General" sourceLinked="1"/>
        <c:tickLblPos val="low"/>
        <c:spPr>
          <a:ln w="34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6411008"/>
        <c:crosses val="autoZero"/>
        <c:auto val="1"/>
        <c:lblAlgn val="ctr"/>
        <c:lblOffset val="100"/>
        <c:tickLblSkip val="1"/>
        <c:tickMarkSkip val="1"/>
      </c:catAx>
      <c:valAx>
        <c:axId val="176411008"/>
        <c:scaling>
          <c:orientation val="minMax"/>
        </c:scaling>
        <c:axPos val="l"/>
        <c:majorGridlines>
          <c:spPr>
            <a:ln w="34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6409216"/>
        <c:crosses val="autoZero"/>
        <c:crossBetween val="between"/>
      </c:valAx>
      <c:spPr>
        <a:noFill/>
        <a:ln w="27352">
          <a:noFill/>
        </a:ln>
      </c:spPr>
    </c:plotArea>
    <c:legend>
      <c:legendPos val="b"/>
      <c:layout>
        <c:manualLayout>
          <c:xMode val="edge"/>
          <c:yMode val="edge"/>
          <c:x val="0.14092897081188671"/>
          <c:y val="0.84667384313843186"/>
          <c:w val="0.7421236872812137"/>
          <c:h val="8.1264108352144565E-2"/>
        </c:manualLayout>
      </c:layout>
      <c:spPr>
        <a:noFill/>
        <a:ln w="3419">
          <a:solidFill>
            <a:schemeClr val="tx1"/>
          </a:solidFill>
          <a:prstDash val="solid"/>
        </a:ln>
      </c:spPr>
      <c:txPr>
        <a:bodyPr/>
        <a:lstStyle/>
        <a:p>
          <a:pPr>
            <a:defRPr sz="178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4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4177377927871121E-2"/>
          <c:y val="8.7857604317555613E-2"/>
          <c:w val="0.93582263710618796"/>
          <c:h val="0.68172724557161213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000080"/>
            </a:solidFill>
            <a:ln w="13676">
              <a:solidFill>
                <a:schemeClr val="tx1"/>
              </a:solidFill>
              <a:prstDash val="solid"/>
            </a:ln>
          </c:spPr>
          <c:dLbls>
            <c:spPr>
              <a:noFill/>
              <a:ln w="2735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Русский язык</c:v>
                </c:pt>
                <c:pt idx="1">
                  <c:v>Матем </c:v>
                </c:pt>
                <c:pt idx="2">
                  <c:v>Информ</c:v>
                </c:pt>
                <c:pt idx="3">
                  <c:v>Общество</c:v>
                </c:pt>
                <c:pt idx="4">
                  <c:v>География</c:v>
                </c:pt>
                <c:pt idx="5">
                  <c:v>Родной язык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94</c:v>
                </c:pt>
                <c:pt idx="1">
                  <c:v>94</c:v>
                </c:pt>
                <c:pt idx="2">
                  <c:v>80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B0-4C59-AF89-3F2CC01539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FF6600"/>
            </a:solidFill>
            <a:ln w="1367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9992859692966849E-2"/>
                  <c:y val="-0.1495250721227308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B0-4C59-AF89-3F2CC01539C0}"/>
                </c:ext>
              </c:extLst>
            </c:dLbl>
            <c:dLbl>
              <c:idx val="1"/>
              <c:layout>
                <c:manualLayout>
                  <c:x val="1.2045367332455349E-2"/>
                  <c:y val="-0.246187364275923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B0-4C59-AF89-3F2CC01539C0}"/>
                </c:ext>
              </c:extLst>
            </c:dLbl>
            <c:dLbl>
              <c:idx val="2"/>
              <c:layout>
                <c:manualLayout>
                  <c:x val="7.3266786194729899E-3"/>
                  <c:y val="-0.1775811993732475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AC-4EEB-95B7-0E3DE2DA4D22}"/>
                </c:ext>
              </c:extLst>
            </c:dLbl>
            <c:dLbl>
              <c:idx val="3"/>
              <c:layout>
                <c:manualLayout>
                  <c:x val="7.3266786194729015E-3"/>
                  <c:y val="-9.26510605425641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AC-4EEB-95B7-0E3DE2DA4D22}"/>
                </c:ext>
              </c:extLst>
            </c:dLbl>
            <c:dLbl>
              <c:idx val="4"/>
              <c:layout>
                <c:manualLayout>
                  <c:x val="1.0990017929209478E-2"/>
                  <c:y val="-9.26510605425641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AC-4EEB-95B7-0E3DE2DA4D22}"/>
                </c:ext>
              </c:extLst>
            </c:dLbl>
            <c:dLbl>
              <c:idx val="5"/>
              <c:layout>
                <c:manualLayout>
                  <c:x val="6.1055655162274855E-3"/>
                  <c:y val="-0.149271153096353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AC-4EEB-95B7-0E3DE2DA4D22}"/>
                </c:ext>
              </c:extLst>
            </c:dLbl>
            <c:spPr>
              <a:noFill/>
              <a:ln w="27352">
                <a:noFill/>
              </a:ln>
            </c:spPr>
            <c:txPr>
              <a:bodyPr/>
              <a:lstStyle/>
              <a:p>
                <a:pPr>
                  <a:defRPr sz="1831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Русский язык</c:v>
                </c:pt>
                <c:pt idx="1">
                  <c:v>Матем </c:v>
                </c:pt>
                <c:pt idx="2">
                  <c:v>Информ</c:v>
                </c:pt>
                <c:pt idx="3">
                  <c:v>Общество</c:v>
                </c:pt>
                <c:pt idx="4">
                  <c:v>География</c:v>
                </c:pt>
                <c:pt idx="5">
                  <c:v>Родной язык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">
                  <c:v>5</c:v>
                </c:pt>
                <c:pt idx="1">
                  <c:v>35</c:v>
                </c:pt>
                <c:pt idx="2">
                  <c:v>40</c:v>
                </c:pt>
                <c:pt idx="3">
                  <c:v>0</c:v>
                </c:pt>
                <c:pt idx="4">
                  <c:v>0</c:v>
                </c:pt>
                <c:pt idx="5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9B0-4C59-AF89-3F2CC01539C0}"/>
            </c:ext>
          </c:extLst>
        </c:ser>
        <c:dLbls>
          <c:showVal val="1"/>
        </c:dLbls>
        <c:gapDepth val="0"/>
        <c:shape val="box"/>
        <c:axId val="176581632"/>
        <c:axId val="176583424"/>
        <c:axId val="0"/>
      </c:bar3DChart>
      <c:catAx>
        <c:axId val="176581632"/>
        <c:scaling>
          <c:orientation val="minMax"/>
        </c:scaling>
        <c:axPos val="b"/>
        <c:numFmt formatCode="General" sourceLinked="1"/>
        <c:tickLblPos val="low"/>
        <c:spPr>
          <a:ln w="34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6583424"/>
        <c:crosses val="autoZero"/>
        <c:auto val="1"/>
        <c:lblAlgn val="ctr"/>
        <c:lblOffset val="100"/>
        <c:tickLblSkip val="1"/>
        <c:tickMarkSkip val="1"/>
      </c:catAx>
      <c:valAx>
        <c:axId val="176583424"/>
        <c:scaling>
          <c:orientation val="minMax"/>
        </c:scaling>
        <c:axPos val="l"/>
        <c:majorGridlines>
          <c:spPr>
            <a:ln w="34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6581632"/>
        <c:crosses val="autoZero"/>
        <c:crossBetween val="between"/>
      </c:valAx>
      <c:spPr>
        <a:noFill/>
        <a:ln w="27352">
          <a:noFill/>
        </a:ln>
      </c:spPr>
    </c:plotArea>
    <c:legend>
      <c:legendPos val="b"/>
      <c:layout>
        <c:manualLayout>
          <c:xMode val="edge"/>
          <c:yMode val="edge"/>
          <c:x val="0.14092897081188671"/>
          <c:y val="0.84667384313843186"/>
          <c:w val="0.7421236872812137"/>
          <c:h val="8.1264108352144565E-2"/>
        </c:manualLayout>
      </c:layout>
      <c:spPr>
        <a:noFill/>
        <a:ln w="3419">
          <a:solidFill>
            <a:schemeClr val="tx1"/>
          </a:solidFill>
          <a:prstDash val="solid"/>
        </a:ln>
      </c:spPr>
      <c:txPr>
        <a:bodyPr/>
        <a:lstStyle/>
        <a:p>
          <a:pPr>
            <a:defRPr sz="178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4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4177377927871121E-2"/>
          <c:y val="8.7857604317555613E-2"/>
          <c:w val="0.93582263710618796"/>
          <c:h val="0.68172724557161213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000080"/>
            </a:solidFill>
            <a:ln w="13676">
              <a:solidFill>
                <a:schemeClr val="tx1"/>
              </a:solidFill>
              <a:prstDash val="solid"/>
            </a:ln>
          </c:spPr>
          <c:dLbls>
            <c:spPr>
              <a:noFill/>
              <a:ln w="2735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Русский язык</c:v>
                </c:pt>
                <c:pt idx="1">
                  <c:v>Матем 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B0-4C59-AF89-3F2CC01539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rgbClr val="FF6600"/>
            </a:solidFill>
            <a:ln w="1367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9992859692966849E-2"/>
                  <c:y val="-0.1495250721227308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B0-4C59-AF89-3F2CC01539C0}"/>
                </c:ext>
              </c:extLst>
            </c:dLbl>
            <c:dLbl>
              <c:idx val="1"/>
              <c:layout>
                <c:manualLayout>
                  <c:x val="1.2045367332455349E-2"/>
                  <c:y val="-0.246187364275923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B0-4C59-AF89-3F2CC01539C0}"/>
                </c:ext>
              </c:extLst>
            </c:dLbl>
            <c:spPr>
              <a:noFill/>
              <a:ln w="27352">
                <a:noFill/>
              </a:ln>
            </c:spPr>
            <c:txPr>
              <a:bodyPr/>
              <a:lstStyle/>
              <a:p>
                <a:pPr>
                  <a:defRPr sz="1831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Русский язык</c:v>
                </c:pt>
                <c:pt idx="1">
                  <c:v>Матем 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9B0-4C59-AF89-3F2CC01539C0}"/>
            </c:ext>
          </c:extLst>
        </c:ser>
        <c:dLbls>
          <c:showVal val="1"/>
        </c:dLbls>
        <c:gapDepth val="0"/>
        <c:shape val="box"/>
        <c:axId val="174777088"/>
        <c:axId val="174778624"/>
        <c:axId val="0"/>
      </c:bar3DChart>
      <c:catAx>
        <c:axId val="174777088"/>
        <c:scaling>
          <c:orientation val="minMax"/>
        </c:scaling>
        <c:axPos val="b"/>
        <c:numFmt formatCode="General" sourceLinked="1"/>
        <c:tickLblPos val="low"/>
        <c:spPr>
          <a:ln w="34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4778624"/>
        <c:crosses val="autoZero"/>
        <c:auto val="1"/>
        <c:lblAlgn val="ctr"/>
        <c:lblOffset val="100"/>
        <c:tickLblSkip val="1"/>
        <c:tickMarkSkip val="1"/>
      </c:catAx>
      <c:valAx>
        <c:axId val="174778624"/>
        <c:scaling>
          <c:orientation val="minMax"/>
        </c:scaling>
        <c:axPos val="l"/>
        <c:majorGridlines>
          <c:spPr>
            <a:ln w="341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4777088"/>
        <c:crosses val="autoZero"/>
        <c:crossBetween val="between"/>
      </c:valAx>
      <c:spPr>
        <a:noFill/>
        <a:ln w="27352">
          <a:noFill/>
        </a:ln>
      </c:spPr>
    </c:plotArea>
    <c:legend>
      <c:legendPos val="b"/>
      <c:layout>
        <c:manualLayout>
          <c:xMode val="edge"/>
          <c:yMode val="edge"/>
          <c:x val="0.14092897081188671"/>
          <c:y val="0.84667384313843186"/>
          <c:w val="0.7421236872812137"/>
          <c:h val="8.1264108352144565E-2"/>
        </c:manualLayout>
      </c:layout>
      <c:spPr>
        <a:noFill/>
        <a:ln w="3419">
          <a:solidFill>
            <a:schemeClr val="tx1"/>
          </a:solidFill>
          <a:prstDash val="solid"/>
        </a:ln>
      </c:spPr>
      <c:txPr>
        <a:bodyPr/>
        <a:lstStyle/>
        <a:p>
          <a:pPr>
            <a:defRPr sz="178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4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0.30392</cdr:x>
      <cdr:y>0</cdr:y>
    </cdr:from>
    <cdr:to>
      <cdr:x>0.89646</cdr:x>
      <cdr:y>0.12441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2333" y="0"/>
          <a:ext cx="3221491" cy="499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spc="300" dirty="0">
              <a:solidFill>
                <a:srgbClr val="C00000"/>
              </a:solidFill>
              <a:latin typeface="Cambria" pitchFamily="18" charset="0"/>
            </a:rPr>
            <a:t>ОБРАЗОВАНИЕ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0.22924</cdr:x>
      <cdr:y>0</cdr:y>
    </cdr:from>
    <cdr:to>
      <cdr:x>0.77076</cdr:x>
      <cdr:y>0.06933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9515" y="-1830380"/>
          <a:ext cx="3305993" cy="321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spc="300" dirty="0">
              <a:solidFill>
                <a:srgbClr val="C00000"/>
              </a:solidFill>
              <a:latin typeface="Cambria" pitchFamily="18" charset="0"/>
            </a:rPr>
            <a:t>КВАЛИФИКАЦИЯ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9E30E-90E9-4B8F-803C-99E14AE8A84F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6237D-B8C5-4B22-9FA8-05011A992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08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901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66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57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789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2250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7D4F1B-2BC3-4D14-B963-614665D96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838428" y="1053679"/>
            <a:ext cx="5369989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8" y="6433921"/>
            <a:ext cx="1164206" cy="326623"/>
          </a:xfrm>
          <a:prstGeom prst="rect">
            <a:avLst/>
          </a:prstGeom>
        </p:spPr>
        <p:txBody>
          <a:bodyPr vert="horz" lIns="104271" tIns="52135" rIns="104271" bIns="52135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869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6CA9F830-AB22-4816-AA96-B85E8087DFB6}" type="slidenum">
              <a:rPr kumimoji="0" lang="ru-RU" sz="17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"/>
                <a:ea typeface="Verdana" pitchFamily="34" charset="0"/>
                <a:cs typeface="+mn-cs"/>
              </a:rPr>
              <a:pPr marL="0" marR="0" lvl="0" indent="0" algn="r" defTabSz="9869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099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157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8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4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4001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6371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317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506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227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8022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4949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954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230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7A97-C3CF-4CA3-BF3E-F03B6B78C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26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28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88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17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3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18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66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01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28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D88E-7697-4BEE-B1A7-F4F7398D8621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57740-1A9E-42FA-A537-9DBC2C801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848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yva_school_115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ol-ayangaty.rtyva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D16396-415A-44BC-B6AE-A164B64F9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38" y="-168504"/>
            <a:ext cx="12192000" cy="7026504"/>
          </a:xfrm>
          <a:prstGeom prst="rect">
            <a:avLst/>
          </a:prstGeom>
        </p:spPr>
      </p:pic>
      <p:sp>
        <p:nvSpPr>
          <p:cNvPr id="13" name="Фигура">
            <a:extLst>
              <a:ext uri="{FF2B5EF4-FFF2-40B4-BE49-F238E27FC236}">
                <a16:creationId xmlns="" xmlns:a16="http://schemas.microsoft.com/office/drawing/2014/main" id="{C3B488C4-6873-B540-8A56-284D0401DB0F}"/>
              </a:ext>
            </a:extLst>
          </p:cNvPr>
          <p:cNvSpPr/>
          <p:nvPr/>
        </p:nvSpPr>
        <p:spPr>
          <a:xfrm>
            <a:off x="1" y="-1"/>
            <a:ext cx="8107327" cy="6926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965" y="21600"/>
                </a:lnTo>
                <a:lnTo>
                  <a:pt x="21600" y="10800"/>
                </a:lnTo>
                <a:lnTo>
                  <a:pt x="1696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4" name="Фигура">
            <a:extLst>
              <a:ext uri="{FF2B5EF4-FFF2-40B4-BE49-F238E27FC236}">
                <a16:creationId xmlns="" xmlns:a16="http://schemas.microsoft.com/office/drawing/2014/main" id="{788C4569-BF6A-2746-B83D-50BB950F1DF1}"/>
              </a:ext>
            </a:extLst>
          </p:cNvPr>
          <p:cNvSpPr/>
          <p:nvPr/>
        </p:nvSpPr>
        <p:spPr>
          <a:xfrm>
            <a:off x="-257453" y="79899"/>
            <a:ext cx="7772400" cy="6926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667" y="21600"/>
                </a:lnTo>
                <a:lnTo>
                  <a:pt x="21600" y="10800"/>
                </a:lnTo>
                <a:lnTo>
                  <a:pt x="16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3" name="Еще больше  новых брендов"/>
          <p:cNvSpPr txBox="1"/>
          <p:nvPr/>
        </p:nvSpPr>
        <p:spPr>
          <a:xfrm>
            <a:off x="0" y="1341456"/>
            <a:ext cx="6786826" cy="472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6000" b="1" spc="14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  <a:sym typeface="Muller Light"/>
              </a:rPr>
              <a:t>Публичный отчет</a:t>
            </a:r>
          </a:p>
          <a:p>
            <a:pPr lvl="0"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6000" b="1" spc="14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  <a:sym typeface="Muller Light"/>
            </a:endParaRPr>
          </a:p>
          <a:p>
            <a:pPr lvl="0"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6000" b="1" spc="14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  <a:sym typeface="Muller Light"/>
              </a:rPr>
              <a:t>МБОУ СОШ </a:t>
            </a:r>
            <a:r>
              <a:rPr lang="ru-RU" sz="6000" b="1" spc="14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  <a:sym typeface="Muller Light"/>
              </a:rPr>
              <a:t>с.Аянгаты</a:t>
            </a:r>
            <a:endParaRPr lang="ru-RU" sz="6000" b="1" spc="14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  <a:sym typeface="Muller Light"/>
            </a:endParaRPr>
          </a:p>
          <a:p>
            <a:pPr lvl="0"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6000" b="1" spc="14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  <a:sym typeface="Muller Light"/>
            </a:endParaRPr>
          </a:p>
          <a:p>
            <a:pPr lvl="0"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4000" b="1" spc="14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  <a:sym typeface="Muller Light"/>
              </a:rPr>
              <a:t>за 2023-2024 учебный год</a:t>
            </a:r>
          </a:p>
          <a:p>
            <a:pPr lvl="0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lang="ru-RU" sz="4000" spc="14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  <a:sym typeface="Muller Ligh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8777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890242" y="268375"/>
            <a:ext cx="11346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Контингент  обучающихся по дополнительным общеразвивающим программам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1541474-9B52-4C1B-AF90-FC07F12EAB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077" t="21221" r="18811" b="15470"/>
          <a:stretch/>
        </p:blipFill>
        <p:spPr>
          <a:xfrm>
            <a:off x="-1" y="1517645"/>
            <a:ext cx="12091387" cy="5507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93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307" y="536987"/>
            <a:ext cx="113463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Образовательная деятельность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A1C00ABE-3594-4983-A252-54E9E2D60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9" y="20489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Реализуемые программы: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77E7A614-BCED-436B-8B0C-0E8CA3189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7" y="2367510"/>
            <a:ext cx="45514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Начальное общее образование – 4 года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Основное общее образование – 5 лет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Среднее общее образование – 2 года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F3958DF4-0494-4AA0-B7D0-FB9FEE11D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2156847"/>
              </p:ext>
            </p:extLst>
          </p:nvPr>
        </p:nvGraphicFramePr>
        <p:xfrm>
          <a:off x="5949962" y="1717040"/>
          <a:ext cx="5104118" cy="34543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09392">
                  <a:extLst>
                    <a:ext uri="{9D8B030D-6E8A-4147-A177-3AD203B41FA5}">
                      <a16:colId xmlns="" xmlns:a16="http://schemas.microsoft.com/office/drawing/2014/main" val="1030747300"/>
                    </a:ext>
                  </a:extLst>
                </a:gridCol>
                <a:gridCol w="2094726">
                  <a:extLst>
                    <a:ext uri="{9D8B030D-6E8A-4147-A177-3AD203B41FA5}">
                      <a16:colId xmlns="" xmlns:a16="http://schemas.microsoft.com/office/drawing/2014/main" val="1315883682"/>
                    </a:ext>
                  </a:extLst>
                </a:gridCol>
              </a:tblGrid>
              <a:tr h="941024">
                <a:tc>
                  <a:txBody>
                    <a:bodyPr/>
                    <a:lstStyle/>
                    <a:p>
                      <a:pPr marL="42545" marR="31115" algn="ctr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Предмет</a:t>
                      </a:r>
                      <a:r>
                        <a:rPr lang="ru-RU" sz="1400" spc="-5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spc="-1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дополнительного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43815" marR="31115" algn="ctr">
                        <a:lnSpc>
                          <a:spcPts val="148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образования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marR="2540" algn="ctr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Срок</a:t>
                      </a:r>
                      <a:r>
                        <a:rPr lang="ru-RU" sz="1400" spc="-15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реализации,</a:t>
                      </a:r>
                      <a:r>
                        <a:rPr lang="ru-RU" sz="1400" spc="-5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400" spc="-25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лет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320205884"/>
                  </a:ext>
                </a:extLst>
              </a:tr>
              <a:tr h="453298">
                <a:tc>
                  <a:txBody>
                    <a:bodyPr/>
                    <a:lstStyle/>
                    <a:p>
                      <a:pPr marL="43815" marR="31115" algn="ctr">
                        <a:lnSpc>
                          <a:spcPts val="148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Точка</a:t>
                      </a:r>
                      <a:r>
                        <a:rPr lang="ru-RU" sz="1600" b="1" spc="-1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роста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8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156742350"/>
                  </a:ext>
                </a:extLst>
              </a:tr>
              <a:tr h="721623">
                <a:tc>
                  <a:txBody>
                    <a:bodyPr/>
                    <a:lstStyle/>
                    <a:p>
                      <a:pPr marL="14605" marR="45720" algn="ctr">
                        <a:lnSpc>
                          <a:spcPts val="14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Клуб</a:t>
                      </a:r>
                      <a:r>
                        <a:rPr lang="ru-RU" sz="1600" b="1" spc="-1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самодеятельности песни и танца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648306569"/>
                  </a:ext>
                </a:extLst>
              </a:tr>
              <a:tr h="616831">
                <a:tc>
                  <a:txBody>
                    <a:bodyPr/>
                    <a:lstStyle/>
                    <a:p>
                      <a:pPr marL="44450" marR="3111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Школьный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музей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670191999"/>
                  </a:ext>
                </a:extLst>
              </a:tr>
              <a:tr h="721623">
                <a:tc>
                  <a:txBody>
                    <a:bodyPr/>
                    <a:lstStyle/>
                    <a:p>
                      <a:pPr marL="43815" marR="31115" algn="ctr">
                        <a:lnSpc>
                          <a:spcPts val="1475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Юные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натуралисты (Лесничество)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75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76218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980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213" y="129614"/>
            <a:ext cx="11346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b="1" dirty="0">
                <a:solidFill>
                  <a:schemeClr val="bg1"/>
                </a:solidFill>
              </a:rPr>
              <a:t>Образовательные технологии</a:t>
            </a:r>
          </a:p>
          <a:p>
            <a:pPr lvl="0">
              <a:defRPr/>
            </a:pPr>
            <a:r>
              <a:rPr lang="ru-RU" sz="4000" b="1" dirty="0">
                <a:solidFill>
                  <a:schemeClr val="bg1"/>
                </a:solidFill>
              </a:rPr>
              <a:t> и методы обучения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2D3300D3-71A8-4D91-8044-A503E0E37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5966133"/>
              </p:ext>
            </p:extLst>
          </p:nvPr>
        </p:nvGraphicFramePr>
        <p:xfrm>
          <a:off x="3586578" y="1480811"/>
          <a:ext cx="7741328" cy="53908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772601">
                  <a:extLst>
                    <a:ext uri="{9D8B030D-6E8A-4147-A177-3AD203B41FA5}">
                      <a16:colId xmlns="" xmlns:a16="http://schemas.microsoft.com/office/drawing/2014/main" val="1719702948"/>
                    </a:ext>
                  </a:extLst>
                </a:gridCol>
                <a:gridCol w="2968727">
                  <a:extLst>
                    <a:ext uri="{9D8B030D-6E8A-4147-A177-3AD203B41FA5}">
                      <a16:colId xmlns="" xmlns:a16="http://schemas.microsoft.com/office/drawing/2014/main" val="2599493153"/>
                    </a:ext>
                  </a:extLst>
                </a:gridCol>
              </a:tblGrid>
              <a:tr h="277592">
                <a:tc>
                  <a:txBody>
                    <a:bodyPr/>
                    <a:lstStyle/>
                    <a:p>
                      <a:pPr marL="22225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-10" dirty="0">
                          <a:solidFill>
                            <a:srgbClr val="FF0000"/>
                          </a:solidFill>
                          <a:effectLst/>
                        </a:rPr>
                        <a:t>Технология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algn="ctr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-10" dirty="0">
                          <a:solidFill>
                            <a:srgbClr val="FF0000"/>
                          </a:solidFill>
                          <a:effectLst/>
                        </a:rPr>
                        <a:t>Метод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1419691"/>
                  </a:ext>
                </a:extLst>
              </a:tr>
              <a:tr h="4964171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85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2405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педагогика</a:t>
                      </a:r>
                      <a:r>
                        <a:rPr lang="ru-RU" sz="20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сотрудничества;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2405" algn="l"/>
                        </a:tabLst>
                      </a:pPr>
                      <a:r>
                        <a:rPr lang="ru-RU" sz="2000" spc="-1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здоровьесберегающие</a:t>
                      </a: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2405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традиционная;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5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2405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ИКТ-технологии;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225" algn="l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–уровневой</a:t>
                      </a:r>
                      <a:r>
                        <a:rPr lang="ru-RU" sz="2000" spc="-5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дифференциации;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225" algn="l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–межпредметной</a:t>
                      </a:r>
                      <a:r>
                        <a:rPr lang="ru-RU" sz="2000" spc="-4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интеграции;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2405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групповые;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2405" algn="l"/>
                        </a:tabLst>
                      </a:pPr>
                      <a:r>
                        <a:rPr lang="ru-RU" sz="200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</a:t>
                      </a:r>
                      <a:r>
                        <a:rPr lang="ru-RU" sz="2000" spc="-7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проектного</a:t>
                      </a:r>
                      <a:r>
                        <a:rPr lang="ru-RU" sz="2000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обучения;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5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2405" algn="l"/>
                        </a:tabLst>
                      </a:pPr>
                      <a:r>
                        <a:rPr lang="ru-RU" sz="200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</a:t>
                      </a:r>
                      <a:r>
                        <a:rPr lang="ru-RU" sz="2000" spc="-1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проблемного</a:t>
                      </a:r>
                      <a:r>
                        <a:rPr lang="ru-RU" sz="2000" spc="-1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обучения;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2405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игровые;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2405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тестовые;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418465" lvl="0" indent="-342900" algn="l">
                        <a:spcBef>
                          <a:spcPts val="1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2405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лекционно-семинарской </a:t>
                      </a:r>
                      <a:r>
                        <a:rPr lang="ru-RU" sz="200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зачетной системы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185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304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словесный;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304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наглядный;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304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игровой;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5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304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проблемный;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3040" algn="l"/>
                        </a:tabLst>
                      </a:pPr>
                      <a:r>
                        <a:rPr lang="ru-RU" sz="200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</a:t>
                      </a:r>
                      <a:r>
                        <a:rPr lang="ru-RU" sz="2000" spc="-8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контроля;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304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рефлексия;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3040" algn="l"/>
                        </a:tabLst>
                      </a:pPr>
                      <a:r>
                        <a:rPr lang="ru-RU" sz="200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практический </a:t>
                      </a: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304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5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304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исследовательский;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spcBef>
                          <a:spcPts val="90"/>
                        </a:spcBef>
                        <a:spcAft>
                          <a:spcPts val="0"/>
                        </a:spcAft>
                        <a:buSzPts val="1800"/>
                        <a:buFont typeface="Times New Roman" panose="02020603050405020304" pitchFamily="18" charset="0"/>
                        <a:buChar char="–"/>
                        <a:tabLst>
                          <a:tab pos="193040" algn="l"/>
                        </a:tabLs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интерактивный</a:t>
                      </a:r>
                      <a:endParaRPr lang="ru-RU" sz="20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18541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0377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799427F-8B96-44E5-AF87-E1494CF52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96" t="22394" r="19029" b="16961"/>
          <a:stretch/>
        </p:blipFill>
        <p:spPr>
          <a:xfrm>
            <a:off x="301841" y="1149167"/>
            <a:ext cx="11523215" cy="5460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9AAB97-9EE9-4A80-AB09-65B66BE19F0A}"/>
              </a:ext>
            </a:extLst>
          </p:cNvPr>
          <p:cNvSpPr txBox="1"/>
          <p:nvPr/>
        </p:nvSpPr>
        <p:spPr>
          <a:xfrm>
            <a:off x="-737194" y="616317"/>
            <a:ext cx="1134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воспитательной деятельности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474" y="2689933"/>
            <a:ext cx="5273336" cy="24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3115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9500" y="64240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49">
            <a:extLst>
              <a:ext uri="{FF2B5EF4-FFF2-40B4-BE49-F238E27FC236}">
                <a16:creationId xmlns="" xmlns:a16="http://schemas.microsoft.com/office/drawing/2014/main" id="{7D5442B1-E3DF-4481-B993-2AC1BD8016C7}"/>
              </a:ext>
            </a:extLst>
          </p:cNvPr>
          <p:cNvGrpSpPr>
            <a:grpSpLocks/>
          </p:cNvGrpSpPr>
          <p:nvPr/>
        </p:nvGrpSpPr>
        <p:grpSpPr>
          <a:xfrm>
            <a:off x="29671" y="575017"/>
            <a:ext cx="12191999" cy="6857998"/>
            <a:chOff x="0" y="0"/>
            <a:chExt cx="12191999" cy="6857998"/>
          </a:xfrm>
        </p:grpSpPr>
        <p:pic>
          <p:nvPicPr>
            <p:cNvPr id="12" name="Image 50">
              <a:extLst>
                <a:ext uri="{FF2B5EF4-FFF2-40B4-BE49-F238E27FC236}">
                  <a16:creationId xmlns="" xmlns:a16="http://schemas.microsoft.com/office/drawing/2014/main" id="{E4CD6231-8775-4DBF-82D5-70DC265EE92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76436"/>
              <a:ext cx="12191999" cy="4881560"/>
            </a:xfrm>
            <a:prstGeom prst="rect">
              <a:avLst/>
            </a:prstGeom>
          </p:spPr>
        </p:pic>
        <p:pic>
          <p:nvPicPr>
            <p:cNvPr id="13" name="Image 51">
              <a:extLst>
                <a:ext uri="{FF2B5EF4-FFF2-40B4-BE49-F238E27FC236}">
                  <a16:creationId xmlns="" xmlns:a16="http://schemas.microsoft.com/office/drawing/2014/main" id="{D9A0FD5D-9A8C-45E3-BA4A-EE6878D3FAF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6298" y="222412"/>
              <a:ext cx="3361750" cy="344966"/>
            </a:xfrm>
            <a:prstGeom prst="rect">
              <a:avLst/>
            </a:prstGeom>
          </p:spPr>
        </p:pic>
        <p:pic>
          <p:nvPicPr>
            <p:cNvPr id="14" name="Image 52">
              <a:extLst>
                <a:ext uri="{FF2B5EF4-FFF2-40B4-BE49-F238E27FC236}">
                  <a16:creationId xmlns="" xmlns:a16="http://schemas.microsoft.com/office/drawing/2014/main" id="{82C6EEA5-9F16-4695-8C2F-7F48715ED1C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4120" y="0"/>
              <a:ext cx="1966722" cy="944117"/>
            </a:xfrm>
            <a:prstGeom prst="rect">
              <a:avLst/>
            </a:prstGeom>
          </p:spPr>
        </p:pic>
        <p:pic>
          <p:nvPicPr>
            <p:cNvPr id="15" name="Image 53">
              <a:extLst>
                <a:ext uri="{FF2B5EF4-FFF2-40B4-BE49-F238E27FC236}">
                  <a16:creationId xmlns="" xmlns:a16="http://schemas.microsoft.com/office/drawing/2014/main" id="{D555EE1E-0D80-4181-8A63-ED2C95FFCD1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98992" y="6510527"/>
              <a:ext cx="3493007" cy="347471"/>
            </a:xfrm>
            <a:prstGeom prst="rect">
              <a:avLst/>
            </a:prstGeom>
          </p:spPr>
        </p:pic>
        <p:sp>
          <p:nvSpPr>
            <p:cNvPr id="17" name="Graphic 54">
              <a:extLst>
                <a:ext uri="{FF2B5EF4-FFF2-40B4-BE49-F238E27FC236}">
                  <a16:creationId xmlns="" xmlns:a16="http://schemas.microsoft.com/office/drawing/2014/main" id="{2B33F31D-1BD4-4A3A-9D69-080DAEA0289B}"/>
                </a:ext>
              </a:extLst>
            </p:cNvPr>
            <p:cNvSpPr/>
            <p:nvPr/>
          </p:nvSpPr>
          <p:spPr>
            <a:xfrm>
              <a:off x="0" y="6510528"/>
              <a:ext cx="8802370" cy="347345"/>
            </a:xfrm>
            <a:custGeom>
              <a:avLst/>
              <a:gdLst/>
              <a:ahLst/>
              <a:cxnLst/>
              <a:rect l="l" t="t" r="r" b="b"/>
              <a:pathLst>
                <a:path w="8802370" h="347345">
                  <a:moveTo>
                    <a:pt x="8802243" y="0"/>
                  </a:moveTo>
                  <a:lnTo>
                    <a:pt x="0" y="0"/>
                  </a:lnTo>
                  <a:lnTo>
                    <a:pt x="0" y="346963"/>
                  </a:lnTo>
                  <a:lnTo>
                    <a:pt x="8802243" y="346963"/>
                  </a:lnTo>
                  <a:lnTo>
                    <a:pt x="8802243" y="0"/>
                  </a:lnTo>
                  <a:close/>
                </a:path>
              </a:pathLst>
            </a:custGeom>
            <a:solidFill>
              <a:srgbClr val="BCDEE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8" name="Image 55">
              <a:extLst>
                <a:ext uri="{FF2B5EF4-FFF2-40B4-BE49-F238E27FC236}">
                  <a16:creationId xmlns="" xmlns:a16="http://schemas.microsoft.com/office/drawing/2014/main" id="{51FC1E21-5AB4-4658-A0C1-DC7EDF2AA85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31352" y="1295400"/>
              <a:ext cx="1601724" cy="1382267"/>
            </a:xfrm>
            <a:prstGeom prst="rect">
              <a:avLst/>
            </a:prstGeom>
          </p:spPr>
        </p:pic>
        <p:pic>
          <p:nvPicPr>
            <p:cNvPr id="19" name="Image 56">
              <a:extLst>
                <a:ext uri="{FF2B5EF4-FFF2-40B4-BE49-F238E27FC236}">
                  <a16:creationId xmlns="" xmlns:a16="http://schemas.microsoft.com/office/drawing/2014/main" id="{CA1E7EB2-DA8F-4176-9632-A4E1A7EEAF4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2392" y="2660904"/>
              <a:ext cx="233172" cy="422148"/>
            </a:xfrm>
            <a:prstGeom prst="rect">
              <a:avLst/>
            </a:prstGeom>
          </p:spPr>
        </p:pic>
        <p:pic>
          <p:nvPicPr>
            <p:cNvPr id="20" name="Image 57">
              <a:extLst>
                <a:ext uri="{FF2B5EF4-FFF2-40B4-BE49-F238E27FC236}">
                  <a16:creationId xmlns="" xmlns:a16="http://schemas.microsoft.com/office/drawing/2014/main" id="{6D09B807-4300-4C98-A239-3825BD61852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19159" y="3075432"/>
              <a:ext cx="1687068" cy="1382268"/>
            </a:xfrm>
            <a:prstGeom prst="rect">
              <a:avLst/>
            </a:prstGeom>
          </p:spPr>
        </p:pic>
        <p:pic>
          <p:nvPicPr>
            <p:cNvPr id="24" name="Image 58">
              <a:extLst>
                <a:ext uri="{FF2B5EF4-FFF2-40B4-BE49-F238E27FC236}">
                  <a16:creationId xmlns="" xmlns:a16="http://schemas.microsoft.com/office/drawing/2014/main" id="{33655AA2-1340-4919-9169-F3E71F422A2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55935" y="3392423"/>
              <a:ext cx="333755" cy="306324"/>
            </a:xfrm>
            <a:prstGeom prst="rect">
              <a:avLst/>
            </a:prstGeom>
          </p:spPr>
        </p:pic>
        <p:pic>
          <p:nvPicPr>
            <p:cNvPr id="25" name="Image 59">
              <a:extLst>
                <a:ext uri="{FF2B5EF4-FFF2-40B4-BE49-F238E27FC236}">
                  <a16:creationId xmlns="" xmlns:a16="http://schemas.microsoft.com/office/drawing/2014/main" id="{AE73418D-7561-4ECD-B038-1FE7BB93F6A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54640" y="2648711"/>
              <a:ext cx="1507236" cy="1382268"/>
            </a:xfrm>
            <a:prstGeom prst="rect">
              <a:avLst/>
            </a:prstGeom>
          </p:spPr>
        </p:pic>
        <p:pic>
          <p:nvPicPr>
            <p:cNvPr id="26" name="Image 60">
              <a:extLst>
                <a:ext uri="{FF2B5EF4-FFF2-40B4-BE49-F238E27FC236}">
                  <a16:creationId xmlns="" xmlns:a16="http://schemas.microsoft.com/office/drawing/2014/main" id="{C7AC3AAC-8F5B-4A4D-B01B-B7E13E3B267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64852" y="4312920"/>
              <a:ext cx="551688" cy="580644"/>
            </a:xfrm>
            <a:prstGeom prst="rect">
              <a:avLst/>
            </a:prstGeom>
          </p:spPr>
        </p:pic>
        <p:pic>
          <p:nvPicPr>
            <p:cNvPr id="27" name="Image 61">
              <a:extLst>
                <a:ext uri="{FF2B5EF4-FFF2-40B4-BE49-F238E27FC236}">
                  <a16:creationId xmlns="" xmlns:a16="http://schemas.microsoft.com/office/drawing/2014/main" id="{4D0A1874-965E-46F1-AB28-77838A785EF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76816" y="4869179"/>
              <a:ext cx="1882139" cy="1491995"/>
            </a:xfrm>
            <a:prstGeom prst="rect">
              <a:avLst/>
            </a:prstGeom>
          </p:spPr>
        </p:pic>
        <p:pic>
          <p:nvPicPr>
            <p:cNvPr id="28" name="Image 62">
              <a:extLst>
                <a:ext uri="{FF2B5EF4-FFF2-40B4-BE49-F238E27FC236}">
                  <a16:creationId xmlns="" xmlns:a16="http://schemas.microsoft.com/office/drawing/2014/main" id="{99326E12-5ADC-46B2-926F-9D3850C948F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07680" y="4209288"/>
              <a:ext cx="665987" cy="573024"/>
            </a:xfrm>
            <a:prstGeom prst="rect">
              <a:avLst/>
            </a:prstGeom>
          </p:spPr>
        </p:pic>
        <p:pic>
          <p:nvPicPr>
            <p:cNvPr id="30" name="Image 63">
              <a:extLst>
                <a:ext uri="{FF2B5EF4-FFF2-40B4-BE49-F238E27FC236}">
                  <a16:creationId xmlns="" xmlns:a16="http://schemas.microsoft.com/office/drawing/2014/main" id="{A39B87AC-1B0D-4719-B2FD-B0A298CC5FD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51904" y="4626864"/>
              <a:ext cx="1859279" cy="1581912"/>
            </a:xfrm>
            <a:prstGeom prst="rect">
              <a:avLst/>
            </a:prstGeom>
          </p:spPr>
        </p:pic>
        <p:pic>
          <p:nvPicPr>
            <p:cNvPr id="31" name="Image 64">
              <a:extLst>
                <a:ext uri="{FF2B5EF4-FFF2-40B4-BE49-F238E27FC236}">
                  <a16:creationId xmlns="" xmlns:a16="http://schemas.microsoft.com/office/drawing/2014/main" id="{164B7FE3-F653-466B-A77D-48DF88A7ED2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87411" y="1269491"/>
              <a:ext cx="118870" cy="92963"/>
            </a:xfrm>
            <a:prstGeom prst="rect">
              <a:avLst/>
            </a:prstGeom>
          </p:spPr>
        </p:pic>
        <p:pic>
          <p:nvPicPr>
            <p:cNvPr id="32" name="Image 65">
              <a:extLst>
                <a:ext uri="{FF2B5EF4-FFF2-40B4-BE49-F238E27FC236}">
                  <a16:creationId xmlns="" xmlns:a16="http://schemas.microsoft.com/office/drawing/2014/main" id="{08755701-7C83-42AE-8591-98FC78FED2E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47688" y="2505455"/>
              <a:ext cx="1528572" cy="1382268"/>
            </a:xfrm>
            <a:prstGeom prst="rect">
              <a:avLst/>
            </a:prstGeom>
          </p:spPr>
        </p:pic>
        <p:pic>
          <p:nvPicPr>
            <p:cNvPr id="33" name="Image 66">
              <a:extLst>
                <a:ext uri="{FF2B5EF4-FFF2-40B4-BE49-F238E27FC236}">
                  <a16:creationId xmlns="" xmlns:a16="http://schemas.microsoft.com/office/drawing/2014/main" id="{D6ACA067-6A3D-44DF-B56D-014E7036C3F8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10728" y="3264408"/>
              <a:ext cx="446531" cy="324612"/>
            </a:xfrm>
            <a:prstGeom prst="rect">
              <a:avLst/>
            </a:prstGeom>
          </p:spPr>
        </p:pic>
        <p:pic>
          <p:nvPicPr>
            <p:cNvPr id="34" name="Image 67">
              <a:extLst>
                <a:ext uri="{FF2B5EF4-FFF2-40B4-BE49-F238E27FC236}">
                  <a16:creationId xmlns="" xmlns:a16="http://schemas.microsoft.com/office/drawing/2014/main" id="{A35F3C28-E1FF-41E6-8422-09C41D2D37A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95727" y="950975"/>
              <a:ext cx="2040636" cy="1726691"/>
            </a:xfrm>
            <a:prstGeom prst="rect">
              <a:avLst/>
            </a:prstGeom>
          </p:spPr>
        </p:pic>
        <p:pic>
          <p:nvPicPr>
            <p:cNvPr id="35" name="Image 68">
              <a:extLst>
                <a:ext uri="{FF2B5EF4-FFF2-40B4-BE49-F238E27FC236}">
                  <a16:creationId xmlns="" xmlns:a16="http://schemas.microsoft.com/office/drawing/2014/main" id="{A1A3CE7B-E5A2-44F8-83B4-C865C465BAB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12592" y="2660904"/>
              <a:ext cx="230123" cy="422148"/>
            </a:xfrm>
            <a:prstGeom prst="rect">
              <a:avLst/>
            </a:prstGeom>
          </p:spPr>
        </p:pic>
        <p:pic>
          <p:nvPicPr>
            <p:cNvPr id="36" name="Image 69">
              <a:extLst>
                <a:ext uri="{FF2B5EF4-FFF2-40B4-BE49-F238E27FC236}">
                  <a16:creationId xmlns="" xmlns:a16="http://schemas.microsoft.com/office/drawing/2014/main" id="{526581F9-7554-49DD-9F82-44F36B5306F7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96311" y="3075432"/>
              <a:ext cx="1690115" cy="1382268"/>
            </a:xfrm>
            <a:prstGeom prst="rect">
              <a:avLst/>
            </a:prstGeom>
          </p:spPr>
        </p:pic>
        <p:pic>
          <p:nvPicPr>
            <p:cNvPr id="37" name="Image 70">
              <a:extLst>
                <a:ext uri="{FF2B5EF4-FFF2-40B4-BE49-F238E27FC236}">
                  <a16:creationId xmlns="" xmlns:a16="http://schemas.microsoft.com/office/drawing/2014/main" id="{00D93617-5222-4C0C-9C96-EAF1334EC015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39184" y="3162300"/>
              <a:ext cx="527303" cy="425196"/>
            </a:xfrm>
            <a:prstGeom prst="rect">
              <a:avLst/>
            </a:prstGeom>
          </p:spPr>
        </p:pic>
        <p:pic>
          <p:nvPicPr>
            <p:cNvPr id="38" name="Image 71">
              <a:extLst>
                <a:ext uri="{FF2B5EF4-FFF2-40B4-BE49-F238E27FC236}">
                  <a16:creationId xmlns="" xmlns:a16="http://schemas.microsoft.com/office/drawing/2014/main" id="{C11A38F5-1949-44B0-B96C-3F6C1440A047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34484" y="2183892"/>
              <a:ext cx="1921764" cy="1847087"/>
            </a:xfrm>
            <a:prstGeom prst="rect">
              <a:avLst/>
            </a:prstGeom>
          </p:spPr>
        </p:pic>
        <p:pic>
          <p:nvPicPr>
            <p:cNvPr id="39" name="Image 72">
              <a:extLst>
                <a:ext uri="{FF2B5EF4-FFF2-40B4-BE49-F238E27FC236}">
                  <a16:creationId xmlns="" xmlns:a16="http://schemas.microsoft.com/office/drawing/2014/main" id="{EAAF86D2-B1E1-49E6-BC38-CB996E345060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32859" y="4309871"/>
              <a:ext cx="624839" cy="585215"/>
            </a:xfrm>
            <a:prstGeom prst="rect">
              <a:avLst/>
            </a:prstGeom>
          </p:spPr>
        </p:pic>
        <p:pic>
          <p:nvPicPr>
            <p:cNvPr id="40" name="Image 73">
              <a:extLst>
                <a:ext uri="{FF2B5EF4-FFF2-40B4-BE49-F238E27FC236}">
                  <a16:creationId xmlns="" xmlns:a16="http://schemas.microsoft.com/office/drawing/2014/main" id="{EC74E590-5D0D-40DF-B430-4D79D35BAF5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21023" y="4867655"/>
              <a:ext cx="1921764" cy="1487424"/>
            </a:xfrm>
            <a:prstGeom prst="rect">
              <a:avLst/>
            </a:prstGeom>
          </p:spPr>
        </p:pic>
        <p:pic>
          <p:nvPicPr>
            <p:cNvPr id="41" name="Image 74">
              <a:extLst>
                <a:ext uri="{FF2B5EF4-FFF2-40B4-BE49-F238E27FC236}">
                  <a16:creationId xmlns="" xmlns:a16="http://schemas.microsoft.com/office/drawing/2014/main" id="{CF0C5D54-6707-4C08-A5C8-DFDF93B69D68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17776" y="4200144"/>
              <a:ext cx="736092" cy="600456"/>
            </a:xfrm>
            <a:prstGeom prst="rect">
              <a:avLst/>
            </a:prstGeom>
          </p:spPr>
        </p:pic>
        <p:pic>
          <p:nvPicPr>
            <p:cNvPr id="42" name="Image 75">
              <a:extLst>
                <a:ext uri="{FF2B5EF4-FFF2-40B4-BE49-F238E27FC236}">
                  <a16:creationId xmlns="" xmlns:a16="http://schemas.microsoft.com/office/drawing/2014/main" id="{E108E945-DA8E-4B3A-9EB4-D26130D1821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044" y="4628388"/>
              <a:ext cx="1955292" cy="1581912"/>
            </a:xfrm>
            <a:prstGeom prst="rect">
              <a:avLst/>
            </a:prstGeom>
          </p:spPr>
        </p:pic>
        <p:pic>
          <p:nvPicPr>
            <p:cNvPr id="43" name="Image 76">
              <a:extLst>
                <a:ext uri="{FF2B5EF4-FFF2-40B4-BE49-F238E27FC236}">
                  <a16:creationId xmlns="" xmlns:a16="http://schemas.microsoft.com/office/drawing/2014/main" id="{3767E927-989F-4C14-81DF-3FDD7E84D3B6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38072" y="1269491"/>
              <a:ext cx="141731" cy="105155"/>
            </a:xfrm>
            <a:prstGeom prst="rect">
              <a:avLst/>
            </a:prstGeom>
          </p:spPr>
        </p:pic>
        <p:pic>
          <p:nvPicPr>
            <p:cNvPr id="44" name="Image 77">
              <a:extLst>
                <a:ext uri="{FF2B5EF4-FFF2-40B4-BE49-F238E27FC236}">
                  <a16:creationId xmlns="" xmlns:a16="http://schemas.microsoft.com/office/drawing/2014/main" id="{204E1F1F-49FE-4BCF-B6BC-AD42F689B7F3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7576" y="2653283"/>
              <a:ext cx="1665732" cy="1546859"/>
            </a:xfrm>
            <a:prstGeom prst="rect">
              <a:avLst/>
            </a:prstGeom>
          </p:spPr>
        </p:pic>
        <p:pic>
          <p:nvPicPr>
            <p:cNvPr id="45" name="Image 78">
              <a:extLst>
                <a:ext uri="{FF2B5EF4-FFF2-40B4-BE49-F238E27FC236}">
                  <a16:creationId xmlns="" xmlns:a16="http://schemas.microsoft.com/office/drawing/2014/main" id="{6DBA2CEE-5AFC-46BA-87BE-45DE6449B211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66544" y="3258311"/>
              <a:ext cx="489204" cy="336803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213B34E-D14E-4B7F-A71F-ABE5BB8D740B}"/>
              </a:ext>
            </a:extLst>
          </p:cNvPr>
          <p:cNvSpPr/>
          <p:nvPr/>
        </p:nvSpPr>
        <p:spPr>
          <a:xfrm>
            <a:off x="-176247" y="3816792"/>
            <a:ext cx="6096000" cy="4674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2460">
              <a:lnSpc>
                <a:spcPts val="1380"/>
              </a:lnSpc>
              <a:spcAft>
                <a:spcPts val="0"/>
              </a:spcAft>
            </a:pPr>
            <a:r>
              <a:rPr lang="ru-RU" b="1" spc="-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Историческое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1350">
              <a:lnSpc>
                <a:spcPts val="1380"/>
              </a:lnSpc>
              <a:spcAft>
                <a:spcPts val="0"/>
              </a:spcAft>
            </a:pPr>
            <a:r>
              <a:rPr lang="ru-RU" b="1" spc="-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просвещение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D11C957-D80D-4096-BA66-0E803FFA6F03}"/>
              </a:ext>
            </a:extLst>
          </p:cNvPr>
          <p:cNvSpPr/>
          <p:nvPr/>
        </p:nvSpPr>
        <p:spPr>
          <a:xfrm>
            <a:off x="-779540" y="1980651"/>
            <a:ext cx="6096000" cy="669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20290" marR="5715" algn="ctr">
              <a:spcBef>
                <a:spcPts val="26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«Разговоры</a:t>
            </a:r>
            <a:r>
              <a:rPr lang="ru-RU" sz="1400" b="1" spc="-4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</a:t>
            </a:r>
            <a:r>
              <a:rPr lang="ru-RU" sz="1400" b="1" spc="25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00" b="1" spc="-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важном»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20290" marR="3810" algn="ctr">
              <a:lnSpc>
                <a:spcPts val="138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и</a:t>
            </a:r>
            <a:r>
              <a:rPr lang="ru-RU" sz="1400" b="1" spc="23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Церемония</a:t>
            </a:r>
            <a:r>
              <a:rPr lang="ru-RU" sz="1400" b="1" spc="2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00" b="1" spc="-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поднятия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320290" algn="ctr">
              <a:lnSpc>
                <a:spcPts val="1380"/>
              </a:lnSpc>
              <a:spcAft>
                <a:spcPts val="0"/>
              </a:spcAft>
            </a:pPr>
            <a:r>
              <a:rPr lang="ru-RU" sz="1400" b="1" spc="-3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Государственного</a:t>
            </a:r>
            <a:r>
              <a:rPr lang="ru-RU" sz="1400" b="1" spc="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00" b="1" spc="-3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флага</a:t>
            </a:r>
            <a:r>
              <a:rPr lang="ru-RU" sz="1400" b="1" spc="5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00" b="1" spc="-3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РФ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F9CCB33-834D-45D0-9AFC-5EFBE02BA95C}"/>
              </a:ext>
            </a:extLst>
          </p:cNvPr>
          <p:cNvSpPr/>
          <p:nvPr/>
        </p:nvSpPr>
        <p:spPr>
          <a:xfrm>
            <a:off x="4148520" y="3163133"/>
            <a:ext cx="6096000" cy="1035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51840" indent="-119380">
              <a:lnSpc>
                <a:spcPct val="88000"/>
              </a:lnSpc>
              <a:spcBef>
                <a:spcPts val="38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Российское</a:t>
            </a:r>
            <a:r>
              <a:rPr lang="ru-RU" sz="1200" b="1" spc="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движение </a:t>
            </a:r>
          </a:p>
          <a:p>
            <a:pPr marL="751840" indent="-119380">
              <a:lnSpc>
                <a:spcPct val="88000"/>
              </a:lnSpc>
              <a:spcBef>
                <a:spcPts val="38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детей и</a:t>
            </a:r>
            <a:r>
              <a:rPr lang="ru-RU" sz="1200" b="1" spc="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молодежи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95325">
              <a:spcBef>
                <a:spcPts val="90"/>
              </a:spcBef>
              <a:spcAft>
                <a:spcPts val="0"/>
              </a:spcAft>
            </a:pPr>
            <a:r>
              <a:rPr lang="ru-RU" sz="1200" b="1" spc="-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«Движение</a:t>
            </a:r>
            <a:r>
              <a:rPr lang="ru-RU" sz="1200" b="1" spc="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200" b="1" spc="-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Первых»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5DDFD8C-0EE6-4D9F-A1CA-761B32B142E6}"/>
              </a:ext>
            </a:extLst>
          </p:cNvPr>
          <p:cNvSpPr/>
          <p:nvPr/>
        </p:nvSpPr>
        <p:spPr>
          <a:xfrm>
            <a:off x="2923925" y="5905115"/>
            <a:ext cx="6096000" cy="4674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7570">
              <a:lnSpc>
                <a:spcPts val="138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Советник</a:t>
            </a:r>
            <a:r>
              <a:rPr lang="ru-RU" sz="1200" b="1" spc="-6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директора</a:t>
            </a:r>
            <a:r>
              <a:rPr lang="ru-RU" sz="1200" b="1" spc="-4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200" b="1" spc="-2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42390">
              <a:lnSpc>
                <a:spcPts val="1380"/>
              </a:lnSpc>
              <a:spcAft>
                <a:spcPts val="0"/>
              </a:spcAft>
            </a:pPr>
            <a:r>
              <a:rPr lang="ru-RU" sz="1200" b="1" spc="-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воспитанию</a:t>
            </a:r>
            <a:endParaRPr lang="ru-RU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8E059F6-525C-44BD-B785-96D184BF4C7B}"/>
              </a:ext>
            </a:extLst>
          </p:cNvPr>
          <p:cNvSpPr/>
          <p:nvPr/>
        </p:nvSpPr>
        <p:spPr>
          <a:xfrm>
            <a:off x="-36624" y="5429879"/>
            <a:ext cx="6096000" cy="748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735"/>
              </a:spcBef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77570" marR="24130" indent="234950">
              <a:lnSpc>
                <a:spcPct val="8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400" b="1" spc="-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Школьный </a:t>
            </a:r>
          </a:p>
          <a:p>
            <a:pPr marL="877570" marR="24130" indent="234950">
              <a:lnSpc>
                <a:spcPct val="88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спортивный</a:t>
            </a:r>
            <a:r>
              <a:rPr lang="ru-RU" sz="1400" b="1" spc="7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клуб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C325033-DA1C-46CA-B298-0CE563B957DC}"/>
              </a:ext>
            </a:extLst>
          </p:cNvPr>
          <p:cNvSpPr/>
          <p:nvPr/>
        </p:nvSpPr>
        <p:spPr>
          <a:xfrm>
            <a:off x="1916903" y="3877363"/>
            <a:ext cx="2276201" cy="60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42645" marR="24130" indent="-210820" algn="ctr">
              <a:lnSpc>
                <a:spcPct val="92000"/>
              </a:lnSpc>
              <a:spcAft>
                <a:spcPts val="0"/>
              </a:spcAft>
            </a:pPr>
            <a:r>
              <a:rPr lang="ru-RU" b="1" spc="-2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Федеральные </a:t>
            </a:r>
          </a:p>
          <a:p>
            <a:pPr marL="842645" marR="24130" indent="-210820">
              <a:lnSpc>
                <a:spcPct val="92000"/>
              </a:lnSpc>
              <a:spcAft>
                <a:spcPts val="0"/>
              </a:spcAft>
            </a:pPr>
            <a:r>
              <a:rPr lang="ru-RU" b="1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проекты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6638CE7B-DC5E-4443-9992-44AE7B2B704A}"/>
              </a:ext>
            </a:extLst>
          </p:cNvPr>
          <p:cNvSpPr/>
          <p:nvPr/>
        </p:nvSpPr>
        <p:spPr>
          <a:xfrm>
            <a:off x="8160467" y="3932765"/>
            <a:ext cx="1864357" cy="768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7550" marR="24130" indent="-85725">
              <a:lnSpc>
                <a:spcPct val="127000"/>
              </a:lnSpc>
              <a:spcAft>
                <a:spcPts val="0"/>
              </a:spcAft>
            </a:pPr>
            <a:r>
              <a:rPr lang="ru-RU" b="1" spc="-6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Школьные</a:t>
            </a:r>
          </a:p>
          <a:p>
            <a:pPr marL="717550" marR="24130" indent="-85725">
              <a:lnSpc>
                <a:spcPct val="127000"/>
              </a:lnSpc>
              <a:spcAft>
                <a:spcPts val="0"/>
              </a:spcAft>
            </a:pPr>
            <a:r>
              <a:rPr lang="ru-RU" b="1" spc="-6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b="1" spc="-1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проекты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F89C5DAB-53FE-479C-9A42-FB9988210017}"/>
              </a:ext>
            </a:extLst>
          </p:cNvPr>
          <p:cNvSpPr/>
          <p:nvPr/>
        </p:nvSpPr>
        <p:spPr>
          <a:xfrm>
            <a:off x="7048505" y="5648887"/>
            <a:ext cx="1525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Волонтерство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7C277216-4FED-4D9C-849B-A156480BF6E2}"/>
              </a:ext>
            </a:extLst>
          </p:cNvPr>
          <p:cNvSpPr/>
          <p:nvPr/>
        </p:nvSpPr>
        <p:spPr>
          <a:xfrm>
            <a:off x="7601016" y="2130923"/>
            <a:ext cx="2568587" cy="575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7570" marR="24130" algn="ctr">
              <a:lnSpc>
                <a:spcPct val="125000"/>
              </a:lnSpc>
              <a:spcBef>
                <a:spcPts val="25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Участие в школьных и</a:t>
            </a:r>
          </a:p>
          <a:p>
            <a:pPr marL="877570" marR="24130" algn="ctr">
              <a:lnSpc>
                <a:spcPct val="125000"/>
              </a:lnSpc>
              <a:spcBef>
                <a:spcPts val="255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кожуунных</a:t>
            </a:r>
            <a:r>
              <a:rPr lang="ru-RU" sz="1200" b="1" spc="-1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проектах</a:t>
            </a:r>
            <a:endParaRPr lang="ru-RU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6167DD03-324E-40BC-AB0A-1FBE9DBC3E39}"/>
              </a:ext>
            </a:extLst>
          </p:cNvPr>
          <p:cNvSpPr/>
          <p:nvPr/>
        </p:nvSpPr>
        <p:spPr>
          <a:xfrm>
            <a:off x="6731499" y="3254452"/>
            <a:ext cx="1255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>
                <a:solidFill>
                  <a:srgbClr val="C00000"/>
                </a:solidFill>
                <a:latin typeface="Calibri" panose="020F0502020204030204" pitchFamily="34" charset="0"/>
              </a:rPr>
              <a:t>Школьный</a:t>
            </a:r>
          </a:p>
          <a:p>
            <a:r>
              <a:rPr lang="ru-RU" b="1" spc="-20" dirty="0">
                <a:solidFill>
                  <a:srgbClr val="C00000"/>
                </a:solidFill>
                <a:latin typeface="Calibri" panose="020F0502020204030204" pitchFamily="34" charset="0"/>
              </a:rPr>
              <a:t>      театр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EBB1FED2-8E96-4D2C-8CDB-D04142BE2814}"/>
              </a:ext>
            </a:extLst>
          </p:cNvPr>
          <p:cNvSpPr/>
          <p:nvPr/>
        </p:nvSpPr>
        <p:spPr>
          <a:xfrm>
            <a:off x="10816178" y="3535412"/>
            <a:ext cx="87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err="1">
                <a:solidFill>
                  <a:srgbClr val="C00000"/>
                </a:solidFill>
                <a:latin typeface="Calibri" panose="020F0502020204030204" pitchFamily="34" charset="0"/>
              </a:rPr>
              <a:t>Юнаты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D1270144-CD96-41AB-9E04-B237D0C635F6}"/>
              </a:ext>
            </a:extLst>
          </p:cNvPr>
          <p:cNvSpPr/>
          <p:nvPr/>
        </p:nvSpPr>
        <p:spPr>
          <a:xfrm>
            <a:off x="9917809" y="5773572"/>
            <a:ext cx="11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err="1">
                <a:solidFill>
                  <a:srgbClr val="C00000"/>
                </a:solidFill>
                <a:latin typeface="Calibri" panose="020F0502020204030204" pitchFamily="34" charset="0"/>
              </a:rPr>
              <a:t>Юнармия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74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9500" y="64240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881647" y="229800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«Читающая семья»</a:t>
            </a:r>
          </a:p>
        </p:txBody>
      </p:sp>
      <p:pic>
        <p:nvPicPr>
          <p:cNvPr id="3074" name="Picture 2" descr="C:\Users\DEPO\Downloads\raQTKx5JFHylHV1JbCQw5XAPm9HRPzVSU8UpJen7GpJoBUGq7gByj5-mvb9vqekBmYlJdj50uOoO6T8GjwPly2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2080" y="1625600"/>
            <a:ext cx="5364480" cy="5059679"/>
          </a:xfrm>
          <a:prstGeom prst="rect">
            <a:avLst/>
          </a:prstGeom>
          <a:noFill/>
        </p:spPr>
      </p:pic>
      <p:pic>
        <p:nvPicPr>
          <p:cNvPr id="3075" name="Picture 3" descr="C:\Users\DEPO\Downloads\ezgHz4X55ZIos1Z-Rv4hG3DKnMtRZ11nypCxIWXnmh18Xym4b6llsUpoktWaBoWRG6NqKeU_Q08sXMos_n8ijGF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615440"/>
            <a:ext cx="4993640" cy="5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381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9500" y="64240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881647" y="229800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Отряды «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Юнаты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Юнармия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605280"/>
            <a:ext cx="53911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262" y="1595120"/>
            <a:ext cx="5931217" cy="505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90480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9500" y="64240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881647" y="229800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Акция  «Добрые руки»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625600"/>
            <a:ext cx="5514657" cy="478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863" y="1524000"/>
            <a:ext cx="5676900" cy="483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9914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9500" y="64240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881647" y="229800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Уровень воспитанности</a:t>
            </a:r>
          </a:p>
        </p:txBody>
      </p:sp>
      <p:graphicFrame>
        <p:nvGraphicFramePr>
          <p:cNvPr id="50" name="Диаграмма 49">
            <a:extLst>
              <a:ext uri="{FF2B5EF4-FFF2-40B4-BE49-F238E27FC236}">
                <a16:creationId xmlns="" xmlns:a16="http://schemas.microsoft.com/office/drawing/2014/main" id="{FAB96240-DFAF-4A5F-9527-D86E4F512C68}"/>
              </a:ext>
            </a:extLst>
          </p:cNvPr>
          <p:cNvGraphicFramePr>
            <a:graphicFrameLocks/>
          </p:cNvGraphicFramePr>
          <p:nvPr/>
        </p:nvGraphicFramePr>
        <p:xfrm>
          <a:off x="1686757" y="1669002"/>
          <a:ext cx="9215022" cy="495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98000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70005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6CE635-2AAF-4ECB-9BDD-20EA186C61EA}"/>
              </a:ext>
            </a:extLst>
          </p:cNvPr>
          <p:cNvSpPr txBox="1"/>
          <p:nvPr/>
        </p:nvSpPr>
        <p:spPr>
          <a:xfrm>
            <a:off x="-1174328" y="316639"/>
            <a:ext cx="113463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1F3B85E-BD86-4ED8-BE35-44E18BDA3B4C}"/>
              </a:ext>
            </a:extLst>
          </p:cNvPr>
          <p:cNvSpPr/>
          <p:nvPr/>
        </p:nvSpPr>
        <p:spPr>
          <a:xfrm>
            <a:off x="352452" y="1633491"/>
            <a:ext cx="4894251" cy="316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295">
              <a:lnSpc>
                <a:spcPts val="2005"/>
              </a:lnSpc>
              <a:spcBef>
                <a:spcPts val="42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Инвариантная</a:t>
            </a:r>
            <a:r>
              <a:rPr lang="ru-RU" sz="20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</a:t>
            </a:r>
            <a:r>
              <a:rPr lang="ru-RU" sz="2000" b="1" spc="-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295">
              <a:lnSpc>
                <a:spcPts val="2005"/>
              </a:lnSpc>
              <a:spcAft>
                <a:spcPts val="0"/>
              </a:spcAft>
            </a:pP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внеурочной</a:t>
            </a:r>
            <a:r>
              <a:rPr lang="ru-RU" sz="20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05"/>
              </a:lnSpc>
              <a:spcBef>
                <a:spcPts val="1820"/>
              </a:spcBef>
              <a:spcAft>
                <a:spcPts val="0"/>
              </a:spcAft>
              <a:buSzPts val="1800"/>
              <a:buFont typeface="Times New Roman" panose="02020603050405020304" pitchFamily="18" charset="0"/>
              <a:buChar char="-"/>
              <a:tabLst>
                <a:tab pos="54419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Разговоры</a:t>
            </a:r>
            <a:r>
              <a:rPr lang="ru-RU" sz="2000" b="1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важном»,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945"/>
              </a:lnSpc>
              <a:spcAft>
                <a:spcPts val="0"/>
              </a:spcAft>
              <a:buSzPts val="1800"/>
              <a:buFont typeface="Times New Roman" panose="02020603050405020304" pitchFamily="18" charset="0"/>
              <a:buChar char="-"/>
              <a:tabLst>
                <a:tab pos="54419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«Профориентация»</a:t>
            </a:r>
          </a:p>
          <a:p>
            <a:pPr marL="342900" lvl="0" indent="-342900">
              <a:lnSpc>
                <a:spcPts val="1945"/>
              </a:lnSpc>
              <a:spcAft>
                <a:spcPts val="0"/>
              </a:spcAft>
              <a:buSzPts val="1800"/>
              <a:buFont typeface="Times New Roman" panose="02020603050405020304" pitchFamily="18" charset="0"/>
              <a:buChar char="-"/>
              <a:tabLst>
                <a:tab pos="54419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«Орлята</a:t>
            </a:r>
            <a:r>
              <a:rPr lang="ru-RU" sz="2000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России»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24130" lvl="0" indent="-342900">
              <a:lnSpc>
                <a:spcPct val="93000"/>
              </a:lnSpc>
              <a:spcBef>
                <a:spcPts val="40"/>
              </a:spcBef>
              <a:spcAft>
                <a:spcPts val="0"/>
              </a:spcAft>
              <a:buSzPts val="1800"/>
              <a:buFont typeface="Times New Roman" panose="02020603050405020304" pitchFamily="18" charset="0"/>
              <a:buChar char="-"/>
              <a:tabLst>
                <a:tab pos="54419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«Функциональная 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905"/>
              </a:lnSpc>
              <a:spcAft>
                <a:spcPts val="0"/>
              </a:spcAft>
              <a:buSzPts val="1800"/>
              <a:buFont typeface="Times New Roman" panose="02020603050405020304" pitchFamily="18" charset="0"/>
              <a:buChar char="-"/>
              <a:tabLst>
                <a:tab pos="54419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мире</a:t>
            </a:r>
            <a:r>
              <a:rPr lang="ru-RU" sz="2000" b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профессий»</a:t>
            </a:r>
          </a:p>
          <a:p>
            <a:pPr marL="342900" lvl="0" indent="-342900">
              <a:lnSpc>
                <a:spcPts val="1905"/>
              </a:lnSpc>
              <a:spcAft>
                <a:spcPts val="0"/>
              </a:spcAft>
              <a:buSzPts val="1800"/>
              <a:buFont typeface="Times New Roman" panose="02020603050405020304" pitchFamily="18" charset="0"/>
              <a:buChar char="-"/>
              <a:tabLst>
                <a:tab pos="544195" algn="l"/>
              </a:tabLst>
            </a:pP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«Школьный театр»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10"/>
              </a:lnSpc>
              <a:spcAft>
                <a:spcPts val="0"/>
              </a:spcAft>
              <a:buSzPts val="1800"/>
              <a:buFont typeface="Times New Roman" panose="02020603050405020304" pitchFamily="18" charset="0"/>
              <a:buChar char="-"/>
              <a:tabLst>
                <a:tab pos="544195" algn="l"/>
              </a:tabLs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F9FFB7B-BAB1-42F5-8AF6-98A7A36C35B4}"/>
              </a:ext>
            </a:extLst>
          </p:cNvPr>
          <p:cNvSpPr/>
          <p:nvPr/>
        </p:nvSpPr>
        <p:spPr>
          <a:xfrm>
            <a:off x="6139705" y="1684291"/>
            <a:ext cx="4894251" cy="432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295">
              <a:lnSpc>
                <a:spcPts val="2005"/>
              </a:lnSpc>
              <a:spcBef>
                <a:spcPts val="42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Вариативная</a:t>
            </a:r>
            <a:r>
              <a:rPr lang="ru-RU" sz="20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</a:t>
            </a:r>
            <a:r>
              <a:rPr lang="ru-RU" sz="2000" b="1" spc="-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1295">
              <a:lnSpc>
                <a:spcPts val="2005"/>
              </a:lnSpc>
              <a:spcAft>
                <a:spcPts val="0"/>
              </a:spcAft>
            </a:pP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внеурочной</a:t>
            </a:r>
            <a:r>
              <a:rPr lang="ru-RU" sz="20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2005"/>
              </a:lnSpc>
              <a:spcBef>
                <a:spcPts val="1820"/>
              </a:spcBef>
              <a:spcAft>
                <a:spcPts val="0"/>
              </a:spcAft>
              <a:buSzPts val="1800"/>
              <a:buFont typeface="Times New Roman" panose="02020603050405020304" pitchFamily="18" charset="0"/>
              <a:buChar char="-"/>
              <a:tabLst>
                <a:tab pos="54419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 </a:t>
            </a:r>
            <a:r>
              <a:rPr lang="ru-RU" sz="2000" b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Улусчу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ужурлар</a:t>
            </a:r>
            <a:r>
              <a:rPr lang="ru-RU" sz="20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945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060065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Тывызыксыг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тыва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дылым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945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060065" algn="l"/>
              </a:tabLst>
            </a:pPr>
            <a:r>
              <a:rPr lang="ru-RU" b="1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«Занимательная математика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945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060065" algn="l"/>
              </a:tabLst>
            </a:pP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«Занимательный русский язык»</a:t>
            </a:r>
          </a:p>
          <a:p>
            <a:pPr marL="742950" lvl="1" indent="-285750">
              <a:lnSpc>
                <a:spcPts val="1945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060065" algn="l"/>
              </a:tabLst>
            </a:pP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«Мои </a:t>
            </a:r>
            <a:r>
              <a:rPr lang="ru-RU" b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пректы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742950" lvl="1" indent="-285750">
              <a:lnSpc>
                <a:spcPts val="1945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060065" algn="l"/>
              </a:tabLst>
            </a:pP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«Друзья книги»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945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060065" algn="l"/>
              </a:tabLst>
            </a:pP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«Правила дорожного движения»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945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060065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«Юный эколог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945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060065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Семьеведение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945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060065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Торээн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дылым-эртине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байлаам</a:t>
            </a:r>
            <a:r>
              <a:rPr lang="ru-RU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742950" lvl="1" indent="-285750">
              <a:lnSpc>
                <a:spcPts val="1945"/>
              </a:lnSpc>
              <a:spcAft>
                <a:spcPts val="0"/>
              </a:spcAft>
              <a:tabLst>
                <a:tab pos="3060065" algn="l"/>
              </a:tabLst>
            </a:pPr>
            <a:endParaRPr lang="ru-RU" b="1" spc="-1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945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3060065" algn="l"/>
              </a:tabLs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782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16200000">
            <a:off x="841848" y="1995514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2822" y="482272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Общая характеристика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6" y="2116615"/>
            <a:ext cx="574872" cy="574872"/>
          </a:xfrm>
          <a:prstGeom prst="rect">
            <a:avLst/>
          </a:prstGeom>
        </p:spPr>
      </p:pic>
      <p:sp>
        <p:nvSpPr>
          <p:cNvPr id="26" name="Шеврон 25"/>
          <p:cNvSpPr/>
          <p:nvPr/>
        </p:nvSpPr>
        <p:spPr>
          <a:xfrm>
            <a:off x="10982779" y="1817454"/>
            <a:ext cx="292669" cy="1243482"/>
          </a:xfrm>
          <a:prstGeom prst="chevr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="" xmlns:a16="http://schemas.microsoft.com/office/drawing/2014/main" id="{C37BDED6-3419-4D38-9321-A5AF446A19D2}"/>
              </a:ext>
            </a:extLst>
          </p:cNvPr>
          <p:cNvGrpSpPr>
            <a:grpSpLocks/>
          </p:cNvGrpSpPr>
          <p:nvPr/>
        </p:nvGrpSpPr>
        <p:grpSpPr>
          <a:xfrm>
            <a:off x="0" y="3904136"/>
            <a:ext cx="2958838" cy="2959773"/>
            <a:chOff x="0" y="0"/>
            <a:chExt cx="2958838" cy="2959773"/>
          </a:xfrm>
        </p:grpSpPr>
        <p:sp>
          <p:nvSpPr>
            <p:cNvPr id="11" name="Graphic 22">
              <a:extLst>
                <a:ext uri="{FF2B5EF4-FFF2-40B4-BE49-F238E27FC236}">
                  <a16:creationId xmlns="" xmlns:a16="http://schemas.microsoft.com/office/drawing/2014/main" id="{436EB917-2BED-4403-AC8D-C4964C0F231D}"/>
                </a:ext>
              </a:extLst>
            </p:cNvPr>
            <p:cNvSpPr/>
            <p:nvPr/>
          </p:nvSpPr>
          <p:spPr>
            <a:xfrm>
              <a:off x="970018" y="1467866"/>
              <a:ext cx="1988820" cy="1491615"/>
            </a:xfrm>
            <a:custGeom>
              <a:avLst/>
              <a:gdLst/>
              <a:ahLst/>
              <a:cxnLst/>
              <a:rect l="l" t="t" r="r" b="b"/>
              <a:pathLst>
                <a:path w="1988820" h="1491615">
                  <a:moveTo>
                    <a:pt x="497522" y="0"/>
                  </a:moveTo>
                  <a:lnTo>
                    <a:pt x="0" y="497687"/>
                  </a:lnTo>
                  <a:lnTo>
                    <a:pt x="993330" y="1491321"/>
                  </a:lnTo>
                  <a:lnTo>
                    <a:pt x="1988375" y="1491321"/>
                  </a:lnTo>
                  <a:lnTo>
                    <a:pt x="497522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Graphic 23">
              <a:extLst>
                <a:ext uri="{FF2B5EF4-FFF2-40B4-BE49-F238E27FC236}">
                  <a16:creationId xmlns="" xmlns:a16="http://schemas.microsoft.com/office/drawing/2014/main" id="{BF5DDF2D-6BBA-404E-A317-CA34B343F5E0}"/>
                </a:ext>
              </a:extLst>
            </p:cNvPr>
            <p:cNvSpPr/>
            <p:nvPr/>
          </p:nvSpPr>
          <p:spPr>
            <a:xfrm>
              <a:off x="0" y="1991398"/>
              <a:ext cx="967740" cy="968375"/>
            </a:xfrm>
            <a:custGeom>
              <a:avLst/>
              <a:gdLst/>
              <a:ahLst/>
              <a:cxnLst/>
              <a:rect l="l" t="t" r="r" b="b"/>
              <a:pathLst>
                <a:path w="967740" h="968375">
                  <a:moveTo>
                    <a:pt x="0" y="0"/>
                  </a:moveTo>
                  <a:lnTo>
                    <a:pt x="0" y="967789"/>
                  </a:lnTo>
                  <a:lnTo>
                    <a:pt x="967515" y="967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Graphic 24">
              <a:extLst>
                <a:ext uri="{FF2B5EF4-FFF2-40B4-BE49-F238E27FC236}">
                  <a16:creationId xmlns="" xmlns:a16="http://schemas.microsoft.com/office/drawing/2014/main" id="{DFFAF19B-8B8A-4406-A091-4DCB103B3C9B}"/>
                </a:ext>
              </a:extLst>
            </p:cNvPr>
            <p:cNvSpPr/>
            <p:nvPr/>
          </p:nvSpPr>
          <p:spPr>
            <a:xfrm>
              <a:off x="0" y="0"/>
              <a:ext cx="970280" cy="1941830"/>
            </a:xfrm>
            <a:custGeom>
              <a:avLst/>
              <a:gdLst/>
              <a:ahLst/>
              <a:cxnLst/>
              <a:rect l="l" t="t" r="r" b="b"/>
              <a:pathLst>
                <a:path w="970280" h="1941830">
                  <a:moveTo>
                    <a:pt x="0" y="0"/>
                  </a:moveTo>
                  <a:lnTo>
                    <a:pt x="0" y="1941385"/>
                  </a:lnTo>
                  <a:lnTo>
                    <a:pt x="970018" y="970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25">
              <a:extLst>
                <a:ext uri="{FF2B5EF4-FFF2-40B4-BE49-F238E27FC236}">
                  <a16:creationId xmlns="" xmlns:a16="http://schemas.microsoft.com/office/drawing/2014/main" id="{6F39AA4E-5E7D-4134-9161-F900718DD5E3}"/>
                </a:ext>
              </a:extLst>
            </p:cNvPr>
            <p:cNvSpPr/>
            <p:nvPr/>
          </p:nvSpPr>
          <p:spPr>
            <a:xfrm>
              <a:off x="970018" y="1467866"/>
              <a:ext cx="1988820" cy="1491615"/>
            </a:xfrm>
            <a:custGeom>
              <a:avLst/>
              <a:gdLst/>
              <a:ahLst/>
              <a:cxnLst/>
              <a:rect l="l" t="t" r="r" b="b"/>
              <a:pathLst>
                <a:path w="1988820" h="1491615">
                  <a:moveTo>
                    <a:pt x="497522" y="0"/>
                  </a:moveTo>
                  <a:lnTo>
                    <a:pt x="0" y="497687"/>
                  </a:lnTo>
                  <a:lnTo>
                    <a:pt x="993330" y="1491321"/>
                  </a:lnTo>
                  <a:lnTo>
                    <a:pt x="1988375" y="1491321"/>
                  </a:lnTo>
                  <a:lnTo>
                    <a:pt x="497522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Graphic 26">
              <a:extLst>
                <a:ext uri="{FF2B5EF4-FFF2-40B4-BE49-F238E27FC236}">
                  <a16:creationId xmlns="" xmlns:a16="http://schemas.microsoft.com/office/drawing/2014/main" id="{A7BD456B-DABF-4045-8DEC-06993C76E3B2}"/>
                </a:ext>
              </a:extLst>
            </p:cNvPr>
            <p:cNvSpPr/>
            <p:nvPr/>
          </p:nvSpPr>
          <p:spPr>
            <a:xfrm>
              <a:off x="0" y="1991398"/>
              <a:ext cx="967740" cy="968375"/>
            </a:xfrm>
            <a:custGeom>
              <a:avLst/>
              <a:gdLst/>
              <a:ahLst/>
              <a:cxnLst/>
              <a:rect l="l" t="t" r="r" b="b"/>
              <a:pathLst>
                <a:path w="967740" h="968375">
                  <a:moveTo>
                    <a:pt x="0" y="0"/>
                  </a:moveTo>
                  <a:lnTo>
                    <a:pt x="0" y="967789"/>
                  </a:lnTo>
                  <a:lnTo>
                    <a:pt x="967515" y="967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0527FC25-A543-442C-A06A-3570244E3892}"/>
                </a:ext>
              </a:extLst>
            </p:cNvPr>
            <p:cNvSpPr/>
            <p:nvPr/>
          </p:nvSpPr>
          <p:spPr>
            <a:xfrm>
              <a:off x="0" y="0"/>
              <a:ext cx="970280" cy="1941830"/>
            </a:xfrm>
            <a:custGeom>
              <a:avLst/>
              <a:gdLst/>
              <a:ahLst/>
              <a:cxnLst/>
              <a:rect l="l" t="t" r="r" b="b"/>
              <a:pathLst>
                <a:path w="970280" h="1941830">
                  <a:moveTo>
                    <a:pt x="0" y="0"/>
                  </a:moveTo>
                  <a:lnTo>
                    <a:pt x="0" y="1941385"/>
                  </a:lnTo>
                  <a:lnTo>
                    <a:pt x="970018" y="970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="" xmlns:a16="http://schemas.microsoft.com/office/drawing/2014/main" id="{B9B2C086-558D-4A7D-BC68-761F310EE791}"/>
              </a:ext>
            </a:extLst>
          </p:cNvPr>
          <p:cNvGrpSpPr>
            <a:grpSpLocks/>
          </p:cNvGrpSpPr>
          <p:nvPr/>
        </p:nvGrpSpPr>
        <p:grpSpPr>
          <a:xfrm>
            <a:off x="635" y="3847465"/>
            <a:ext cx="2958465" cy="2959735"/>
            <a:chOff x="0" y="0"/>
            <a:chExt cx="2958465" cy="2959735"/>
          </a:xfrm>
        </p:grpSpPr>
        <p:sp>
          <p:nvSpPr>
            <p:cNvPr id="19" name="Graphic 22">
              <a:extLst>
                <a:ext uri="{FF2B5EF4-FFF2-40B4-BE49-F238E27FC236}">
                  <a16:creationId xmlns="" xmlns:a16="http://schemas.microsoft.com/office/drawing/2014/main" id="{85C9B688-3B25-4896-B24B-5C824FA89B1B}"/>
                </a:ext>
              </a:extLst>
            </p:cNvPr>
            <p:cNvSpPr/>
            <p:nvPr/>
          </p:nvSpPr>
          <p:spPr>
            <a:xfrm>
              <a:off x="970018" y="1467866"/>
              <a:ext cx="1988820" cy="1491615"/>
            </a:xfrm>
            <a:custGeom>
              <a:avLst/>
              <a:gdLst/>
              <a:ahLst/>
              <a:cxnLst/>
              <a:rect l="l" t="t" r="r" b="b"/>
              <a:pathLst>
                <a:path w="1988820" h="1491615">
                  <a:moveTo>
                    <a:pt x="497522" y="0"/>
                  </a:moveTo>
                  <a:lnTo>
                    <a:pt x="0" y="497687"/>
                  </a:lnTo>
                  <a:lnTo>
                    <a:pt x="993330" y="1491321"/>
                  </a:lnTo>
                  <a:lnTo>
                    <a:pt x="1988375" y="1491321"/>
                  </a:lnTo>
                  <a:lnTo>
                    <a:pt x="497522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Graphic 23">
              <a:extLst>
                <a:ext uri="{FF2B5EF4-FFF2-40B4-BE49-F238E27FC236}">
                  <a16:creationId xmlns="" xmlns:a16="http://schemas.microsoft.com/office/drawing/2014/main" id="{4FD91096-B65C-4D22-B870-3751840DEA0C}"/>
                </a:ext>
              </a:extLst>
            </p:cNvPr>
            <p:cNvSpPr/>
            <p:nvPr/>
          </p:nvSpPr>
          <p:spPr>
            <a:xfrm>
              <a:off x="0" y="1991398"/>
              <a:ext cx="967740" cy="968375"/>
            </a:xfrm>
            <a:custGeom>
              <a:avLst/>
              <a:gdLst/>
              <a:ahLst/>
              <a:cxnLst/>
              <a:rect l="l" t="t" r="r" b="b"/>
              <a:pathLst>
                <a:path w="967740" h="968375">
                  <a:moveTo>
                    <a:pt x="0" y="0"/>
                  </a:moveTo>
                  <a:lnTo>
                    <a:pt x="0" y="967789"/>
                  </a:lnTo>
                  <a:lnTo>
                    <a:pt x="967515" y="967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Graphic 24">
              <a:extLst>
                <a:ext uri="{FF2B5EF4-FFF2-40B4-BE49-F238E27FC236}">
                  <a16:creationId xmlns="" xmlns:a16="http://schemas.microsoft.com/office/drawing/2014/main" id="{509805B7-695B-4A81-BF27-56242A1FD340}"/>
                </a:ext>
              </a:extLst>
            </p:cNvPr>
            <p:cNvSpPr/>
            <p:nvPr/>
          </p:nvSpPr>
          <p:spPr>
            <a:xfrm>
              <a:off x="0" y="0"/>
              <a:ext cx="970280" cy="1941830"/>
            </a:xfrm>
            <a:custGeom>
              <a:avLst/>
              <a:gdLst/>
              <a:ahLst/>
              <a:cxnLst/>
              <a:rect l="l" t="t" r="r" b="b"/>
              <a:pathLst>
                <a:path w="970280" h="1941830">
                  <a:moveTo>
                    <a:pt x="0" y="0"/>
                  </a:moveTo>
                  <a:lnTo>
                    <a:pt x="0" y="1941385"/>
                  </a:lnTo>
                  <a:lnTo>
                    <a:pt x="970018" y="970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Graphic 25">
              <a:extLst>
                <a:ext uri="{FF2B5EF4-FFF2-40B4-BE49-F238E27FC236}">
                  <a16:creationId xmlns="" xmlns:a16="http://schemas.microsoft.com/office/drawing/2014/main" id="{579A4997-8517-4EC7-A3F9-75111D1E7130}"/>
                </a:ext>
              </a:extLst>
            </p:cNvPr>
            <p:cNvSpPr/>
            <p:nvPr/>
          </p:nvSpPr>
          <p:spPr>
            <a:xfrm>
              <a:off x="970018" y="1467866"/>
              <a:ext cx="1988820" cy="1491615"/>
            </a:xfrm>
            <a:custGeom>
              <a:avLst/>
              <a:gdLst/>
              <a:ahLst/>
              <a:cxnLst/>
              <a:rect l="l" t="t" r="r" b="b"/>
              <a:pathLst>
                <a:path w="1988820" h="1491615">
                  <a:moveTo>
                    <a:pt x="497522" y="0"/>
                  </a:moveTo>
                  <a:lnTo>
                    <a:pt x="0" y="497687"/>
                  </a:lnTo>
                  <a:lnTo>
                    <a:pt x="993330" y="1491321"/>
                  </a:lnTo>
                  <a:lnTo>
                    <a:pt x="1988375" y="1491321"/>
                  </a:lnTo>
                  <a:lnTo>
                    <a:pt x="497522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" name="Graphic 26">
              <a:extLst>
                <a:ext uri="{FF2B5EF4-FFF2-40B4-BE49-F238E27FC236}">
                  <a16:creationId xmlns="" xmlns:a16="http://schemas.microsoft.com/office/drawing/2014/main" id="{0EECA7A5-1DC2-4CF0-9DA7-7D120555A57E}"/>
                </a:ext>
              </a:extLst>
            </p:cNvPr>
            <p:cNvSpPr/>
            <p:nvPr/>
          </p:nvSpPr>
          <p:spPr>
            <a:xfrm>
              <a:off x="0" y="1991398"/>
              <a:ext cx="967740" cy="968375"/>
            </a:xfrm>
            <a:custGeom>
              <a:avLst/>
              <a:gdLst/>
              <a:ahLst/>
              <a:cxnLst/>
              <a:rect l="l" t="t" r="r" b="b"/>
              <a:pathLst>
                <a:path w="967740" h="968375">
                  <a:moveTo>
                    <a:pt x="0" y="0"/>
                  </a:moveTo>
                  <a:lnTo>
                    <a:pt x="0" y="967789"/>
                  </a:lnTo>
                  <a:lnTo>
                    <a:pt x="967515" y="967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8" name="Graphic 27">
              <a:extLst>
                <a:ext uri="{FF2B5EF4-FFF2-40B4-BE49-F238E27FC236}">
                  <a16:creationId xmlns="" xmlns:a16="http://schemas.microsoft.com/office/drawing/2014/main" id="{E5153A20-16D5-4633-B12A-8A905CCAADE2}"/>
                </a:ext>
              </a:extLst>
            </p:cNvPr>
            <p:cNvSpPr/>
            <p:nvPr/>
          </p:nvSpPr>
          <p:spPr>
            <a:xfrm>
              <a:off x="0" y="0"/>
              <a:ext cx="970280" cy="1941830"/>
            </a:xfrm>
            <a:custGeom>
              <a:avLst/>
              <a:gdLst/>
              <a:ahLst/>
              <a:cxnLst/>
              <a:rect l="l" t="t" r="r" b="b"/>
              <a:pathLst>
                <a:path w="970280" h="1941830">
                  <a:moveTo>
                    <a:pt x="0" y="0"/>
                  </a:moveTo>
                  <a:lnTo>
                    <a:pt x="0" y="1941385"/>
                  </a:lnTo>
                  <a:lnTo>
                    <a:pt x="970018" y="970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849FE018-430C-439F-BD7A-E3BBA27FB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701" y="1550829"/>
            <a:ext cx="816263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Муниципальное бюджетное общеобразовательное учреждение «Средняя общеобразовательная школа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с.Аянгаты</a:t>
            </a:r>
            <a:r>
              <a:rPr lang="ru-RU" alt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имеет право осуществлять образовательную деятельность в соответствии с лицензией: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серия 17 Л01 № 000431, регистрационный № 668 от 18.12.2020 года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Свидетельство о государственной аккредитации: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серия 17А01 № 00000014, регистрационный №212 от 07 августа 2012 г.,  действительно по 07 августа 2024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Адрес: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668061,Республика Тыва,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Барун-Хемчикский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кожуун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с.Аянгаты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ул.М.Чыргала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д.№5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tyva_school_115@mail.ru</a:t>
            </a:r>
            <a:r>
              <a:rPr kumimoji="0" lang="en-US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сайт: </a:t>
            </a:r>
            <a:r>
              <a:rPr kumimoji="0" lang="en-US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https://school-ayangaty.rtyva.ru</a:t>
            </a:r>
            <a:r>
              <a:rPr kumimoji="0" lang="en-US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02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70005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6CE635-2AAF-4ECB-9BDD-20EA186C61EA}"/>
              </a:ext>
            </a:extLst>
          </p:cNvPr>
          <p:cNvSpPr txBox="1"/>
          <p:nvPr/>
        </p:nvSpPr>
        <p:spPr>
          <a:xfrm>
            <a:off x="-526258" y="685971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Детские объединения, кружки, секции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1F3B85E-BD86-4ED8-BE35-44E18BDA3B4C}"/>
              </a:ext>
            </a:extLst>
          </p:cNvPr>
          <p:cNvSpPr/>
          <p:nvPr/>
        </p:nvSpPr>
        <p:spPr>
          <a:xfrm>
            <a:off x="352453" y="1633491"/>
            <a:ext cx="28701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Первичное отделение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«Движения первых»</a:t>
            </a:r>
          </a:p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Школьный театр</a:t>
            </a:r>
          </a:p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клуб</a:t>
            </a:r>
          </a:p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 истории школы</a:t>
            </a:r>
          </a:p>
          <a:p>
            <a:pPr lvl="0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Юнармия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Волонтеры</a:t>
            </a:r>
          </a:p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Юннатский клуб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Хранители истории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880" y="1656636"/>
            <a:ext cx="3656859" cy="25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480" y="1625600"/>
            <a:ext cx="366998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743" y="4053840"/>
            <a:ext cx="4041457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175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CDEB9A-F70D-4785-BC98-8607CE183600}"/>
              </a:ext>
            </a:extLst>
          </p:cNvPr>
          <p:cNvSpPr txBox="1"/>
          <p:nvPr/>
        </p:nvSpPr>
        <p:spPr>
          <a:xfrm>
            <a:off x="-432547" y="129614"/>
            <a:ext cx="11346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Характеристика внутренней системы оценки качества образования школы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BEE6391-0E69-461F-A2D0-866514362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23" t="23560" r="18956" b="15598"/>
          <a:stretch/>
        </p:blipFill>
        <p:spPr>
          <a:xfrm>
            <a:off x="701336" y="1455412"/>
            <a:ext cx="10360241" cy="5565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0422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CDEB9A-F70D-4785-BC98-8607CE183600}"/>
              </a:ext>
            </a:extLst>
          </p:cNvPr>
          <p:cNvSpPr txBox="1"/>
          <p:nvPr/>
        </p:nvSpPr>
        <p:spPr>
          <a:xfrm>
            <a:off x="-432547" y="129614"/>
            <a:ext cx="11346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 осуществления образовательной деятельности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B6F1DFE-61FC-4A88-AFBA-FFEAC0D57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23" t="28349" r="18739" b="10291"/>
          <a:stretch/>
        </p:blipFill>
        <p:spPr>
          <a:xfrm>
            <a:off x="27521" y="1576164"/>
            <a:ext cx="8290856" cy="5281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192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CDEB9A-F70D-4785-BC98-8607CE183600}"/>
              </a:ext>
            </a:extLst>
          </p:cNvPr>
          <p:cNvSpPr txBox="1"/>
          <p:nvPr/>
        </p:nvSpPr>
        <p:spPr>
          <a:xfrm>
            <a:off x="-910067" y="502756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 летнего отдыха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DEPO\Downloads\xRKlFrXt1y15JOJV4nqzf4uJTLyP4Z1WgvNzmtljJtQXS88NmIikVXghc_mKfTCoXplKRSCgPlAYM8RShOWnvgQ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275" y="1666239"/>
            <a:ext cx="3664871" cy="2752725"/>
          </a:xfrm>
          <a:prstGeom prst="rect">
            <a:avLst/>
          </a:prstGeom>
          <a:noFill/>
        </p:spPr>
      </p:pic>
      <p:pic>
        <p:nvPicPr>
          <p:cNvPr id="5123" name="Picture 3" descr="C:\Users\DEPO\Downloads\UHHc23NOg4ZLn0fq4wHsCJmJA0sJ9dJaIEKr9R-0ojkn8k_npKryfCvzsEbtsyS2xdTS5z56FzlRt9SpMRNtYp7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95" y="3007994"/>
            <a:ext cx="3606165" cy="3555365"/>
          </a:xfrm>
          <a:prstGeom prst="rect">
            <a:avLst/>
          </a:prstGeom>
          <a:noFill/>
        </p:spPr>
      </p:pic>
      <p:pic>
        <p:nvPicPr>
          <p:cNvPr id="5124" name="Picture 4" descr="C:\Users\DEPO\Downloads\WlM7_GDqE39pLzlypAgIV3qPmj8RClx_CY5JSWsx3QXHsiIsitydHZUxkS3UOd2xljH0Y1WZ_qXSG6ciVNIG6M-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4960" y="3180080"/>
            <a:ext cx="4094480" cy="341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2391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CDEB9A-F70D-4785-BC98-8607CE183600}"/>
              </a:ext>
            </a:extLst>
          </p:cNvPr>
          <p:cNvSpPr txBox="1"/>
          <p:nvPr/>
        </p:nvSpPr>
        <p:spPr>
          <a:xfrm>
            <a:off x="-432547" y="129614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 питания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C8C472A-440B-4C0E-A7EA-5EBF5C416530}"/>
              </a:ext>
            </a:extLst>
          </p:cNvPr>
          <p:cNvSpPr/>
          <p:nvPr/>
        </p:nvSpPr>
        <p:spPr>
          <a:xfrm>
            <a:off x="887767" y="1766655"/>
            <a:ext cx="106709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В школьной столовой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20 посадочных мест.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Ученики питаются горячими завтраками, обедами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Для учеников из малообеспеченных и многодетных семей, а также для учеников с ограниченными возможностями здоровья организовано льготное питание.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Питание осуществляется по десятидневному меню, утвержденному Территориальным отделом Управления федеральной службы по надзору в сфере защиты прав потребителей и благополучия человека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Барун-Хемчикскому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кожууну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2023-2024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приобретены за счет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внебюджета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вытяжка в столовой 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входная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железная дверь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стулья, кастрюли и столовые принадлежности.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6428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CDEB9A-F70D-4785-BC98-8607CE183600}"/>
              </a:ext>
            </a:extLst>
          </p:cNvPr>
          <p:cNvSpPr txBox="1"/>
          <p:nvPr/>
        </p:nvSpPr>
        <p:spPr>
          <a:xfrm>
            <a:off x="-432547" y="129614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Родительский контроль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C8C472A-440B-4C0E-A7EA-5EBF5C416530}"/>
              </a:ext>
            </a:extLst>
          </p:cNvPr>
          <p:cNvSpPr/>
          <p:nvPr/>
        </p:nvSpPr>
        <p:spPr>
          <a:xfrm>
            <a:off x="352452" y="1633491"/>
            <a:ext cx="6243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6302" y="1818640"/>
            <a:ext cx="3350577" cy="45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 descr="C:\Users\DEPO\Downloads\rl93owXRMpw186xSapkhX9wiiSpXZGzpFK73GjbL63Aef-JPmXmIhKC40uSoqqJjs0bqC936SErBljnLOrfJG6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680" y="1798320"/>
            <a:ext cx="3627120" cy="4632959"/>
          </a:xfrm>
          <a:prstGeom prst="rect">
            <a:avLst/>
          </a:prstGeom>
          <a:noFill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056" y="1798320"/>
            <a:ext cx="3537664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20734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CDEB9A-F70D-4785-BC98-8607CE183600}"/>
              </a:ext>
            </a:extLst>
          </p:cNvPr>
          <p:cNvSpPr txBox="1"/>
          <p:nvPr/>
        </p:nvSpPr>
        <p:spPr>
          <a:xfrm>
            <a:off x="528034" y="426046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безопасности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C8C472A-440B-4C0E-A7EA-5EBF5C416530}"/>
              </a:ext>
            </a:extLst>
          </p:cNvPr>
          <p:cNvSpPr/>
          <p:nvPr/>
        </p:nvSpPr>
        <p:spPr>
          <a:xfrm>
            <a:off x="352452" y="1633491"/>
            <a:ext cx="6243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dirty="0"/>
          </a:p>
        </p:txBody>
      </p:sp>
      <p:grpSp>
        <p:nvGrpSpPr>
          <p:cNvPr id="8" name="Group 303">
            <a:extLst>
              <a:ext uri="{FF2B5EF4-FFF2-40B4-BE49-F238E27FC236}">
                <a16:creationId xmlns="" xmlns:a16="http://schemas.microsoft.com/office/drawing/2014/main" id="{F1D378FA-3009-40DE-913C-111856BF83C2}"/>
              </a:ext>
            </a:extLst>
          </p:cNvPr>
          <p:cNvGrpSpPr>
            <a:grpSpLocks/>
          </p:cNvGrpSpPr>
          <p:nvPr/>
        </p:nvGrpSpPr>
        <p:grpSpPr>
          <a:xfrm>
            <a:off x="68038" y="3885363"/>
            <a:ext cx="2958465" cy="2959735"/>
            <a:chOff x="0" y="0"/>
            <a:chExt cx="2958465" cy="2959735"/>
          </a:xfrm>
        </p:grpSpPr>
        <p:sp>
          <p:nvSpPr>
            <p:cNvPr id="9" name="Graphic 304">
              <a:extLst>
                <a:ext uri="{FF2B5EF4-FFF2-40B4-BE49-F238E27FC236}">
                  <a16:creationId xmlns="" xmlns:a16="http://schemas.microsoft.com/office/drawing/2014/main" id="{28CB8BFB-C90E-4D08-B99F-C5BF46FE762F}"/>
                </a:ext>
              </a:extLst>
            </p:cNvPr>
            <p:cNvSpPr/>
            <p:nvPr/>
          </p:nvSpPr>
          <p:spPr>
            <a:xfrm>
              <a:off x="970018" y="1467866"/>
              <a:ext cx="1988820" cy="1491615"/>
            </a:xfrm>
            <a:custGeom>
              <a:avLst/>
              <a:gdLst/>
              <a:ahLst/>
              <a:cxnLst/>
              <a:rect l="l" t="t" r="r" b="b"/>
              <a:pathLst>
                <a:path w="1988820" h="1491615">
                  <a:moveTo>
                    <a:pt x="497522" y="0"/>
                  </a:moveTo>
                  <a:lnTo>
                    <a:pt x="0" y="497687"/>
                  </a:lnTo>
                  <a:lnTo>
                    <a:pt x="993330" y="1491321"/>
                  </a:lnTo>
                  <a:lnTo>
                    <a:pt x="1988375" y="1491321"/>
                  </a:lnTo>
                  <a:lnTo>
                    <a:pt x="497522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Graphic 305">
              <a:extLst>
                <a:ext uri="{FF2B5EF4-FFF2-40B4-BE49-F238E27FC236}">
                  <a16:creationId xmlns="" xmlns:a16="http://schemas.microsoft.com/office/drawing/2014/main" id="{54A4DB69-58AD-4FEA-B7AA-EF430C97EBBA}"/>
                </a:ext>
              </a:extLst>
            </p:cNvPr>
            <p:cNvSpPr/>
            <p:nvPr/>
          </p:nvSpPr>
          <p:spPr>
            <a:xfrm>
              <a:off x="0" y="1991398"/>
              <a:ext cx="967740" cy="968375"/>
            </a:xfrm>
            <a:custGeom>
              <a:avLst/>
              <a:gdLst/>
              <a:ahLst/>
              <a:cxnLst/>
              <a:rect l="l" t="t" r="r" b="b"/>
              <a:pathLst>
                <a:path w="967740" h="968375">
                  <a:moveTo>
                    <a:pt x="0" y="0"/>
                  </a:moveTo>
                  <a:lnTo>
                    <a:pt x="0" y="967789"/>
                  </a:lnTo>
                  <a:lnTo>
                    <a:pt x="967515" y="967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Graphic 306">
              <a:extLst>
                <a:ext uri="{FF2B5EF4-FFF2-40B4-BE49-F238E27FC236}">
                  <a16:creationId xmlns="" xmlns:a16="http://schemas.microsoft.com/office/drawing/2014/main" id="{09245C28-2D81-46FC-AF55-423E6726F337}"/>
                </a:ext>
              </a:extLst>
            </p:cNvPr>
            <p:cNvSpPr/>
            <p:nvPr/>
          </p:nvSpPr>
          <p:spPr>
            <a:xfrm>
              <a:off x="0" y="0"/>
              <a:ext cx="970280" cy="1941830"/>
            </a:xfrm>
            <a:custGeom>
              <a:avLst/>
              <a:gdLst/>
              <a:ahLst/>
              <a:cxnLst/>
              <a:rect l="l" t="t" r="r" b="b"/>
              <a:pathLst>
                <a:path w="970280" h="1941830">
                  <a:moveTo>
                    <a:pt x="0" y="0"/>
                  </a:moveTo>
                  <a:lnTo>
                    <a:pt x="0" y="1941385"/>
                  </a:lnTo>
                  <a:lnTo>
                    <a:pt x="970018" y="970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12289" name="Image 302">
            <a:extLst>
              <a:ext uri="{FF2B5EF4-FFF2-40B4-BE49-F238E27FC236}">
                <a16:creationId xmlns="" xmlns:a16="http://schemas.microsoft.com/office/drawing/2014/main" id="{06947156-14B4-4460-B764-21E96185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6" y="1715011"/>
            <a:ext cx="1165603" cy="1165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BD70435-6185-417D-9CA5-60C19AF85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521" y="1413162"/>
            <a:ext cx="763773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3675" algn="l"/>
              </a:tabLs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Здание школы оборудовано: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кнопкой тревожной сигнализации;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прямой связью с пожарной частью;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противопожарным оборудованием;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охранно-пожарной сигнализацией;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системой видеонаблюдения;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системой контроля и управления доступом;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металлическими входными дверями.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территории школы имеются: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3675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9EB79F79-E82F-4268-9459-6EDF035DF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538" y="5200848"/>
            <a:ext cx="758842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ограждение по периметру, высотой 1,8 м;</a:t>
            </a:r>
            <a:endParaRPr lang="ru-RU" altLang="ru-RU" sz="28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уличное освещение;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3675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00B456C5-98C1-49E7-A69D-5DC1E5A8B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998" y="5954900"/>
            <a:ext cx="71487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54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система видеонаблюдения – 4 камеры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43675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наружного видеонаблюдения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16200000">
            <a:off x="722624" y="2017250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174328" y="316639"/>
            <a:ext cx="113463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 rot="16200000">
            <a:off x="8486149" y="1945188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02" y="2079852"/>
            <a:ext cx="618033" cy="6180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0" y="2104396"/>
            <a:ext cx="651504" cy="600704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DA5F7AC2-C7CB-44DD-B8F3-805017FC6188}"/>
              </a:ext>
            </a:extLst>
          </p:cNvPr>
          <p:cNvGraphicFramePr>
            <a:graphicFrameLocks noGrp="1"/>
          </p:cNvGraphicFramePr>
          <p:nvPr/>
        </p:nvGraphicFramePr>
        <p:xfrm>
          <a:off x="1373820" y="2705100"/>
          <a:ext cx="9243380" cy="34781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0098">
                  <a:extLst>
                    <a:ext uri="{9D8B030D-6E8A-4147-A177-3AD203B41FA5}">
                      <a16:colId xmlns="" xmlns:a16="http://schemas.microsoft.com/office/drawing/2014/main" val="3541358465"/>
                    </a:ext>
                  </a:extLst>
                </a:gridCol>
                <a:gridCol w="2020496">
                  <a:extLst>
                    <a:ext uri="{9D8B030D-6E8A-4147-A177-3AD203B41FA5}">
                      <a16:colId xmlns="" xmlns:a16="http://schemas.microsoft.com/office/drawing/2014/main" val="3667486258"/>
                    </a:ext>
                  </a:extLst>
                </a:gridCol>
                <a:gridCol w="2023738">
                  <a:extLst>
                    <a:ext uri="{9D8B030D-6E8A-4147-A177-3AD203B41FA5}">
                      <a16:colId xmlns="" xmlns:a16="http://schemas.microsoft.com/office/drawing/2014/main" val="1565603808"/>
                    </a:ext>
                  </a:extLst>
                </a:gridCol>
                <a:gridCol w="1759524">
                  <a:extLst>
                    <a:ext uri="{9D8B030D-6E8A-4147-A177-3AD203B41FA5}">
                      <a16:colId xmlns="" xmlns:a16="http://schemas.microsoft.com/office/drawing/2014/main" val="1498114331"/>
                    </a:ext>
                  </a:extLst>
                </a:gridCol>
                <a:gridCol w="1759524">
                  <a:extLst>
                    <a:ext uri="{9D8B030D-6E8A-4147-A177-3AD203B41FA5}">
                      <a16:colId xmlns="" xmlns:a16="http://schemas.microsoft.com/office/drawing/2014/main" val="187169790"/>
                    </a:ext>
                  </a:extLst>
                </a:gridCol>
              </a:tblGrid>
              <a:tr h="1063898">
                <a:tc>
                  <a:txBody>
                    <a:bodyPr/>
                    <a:lstStyle/>
                    <a:p>
                      <a:pPr marL="6350"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350"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Категория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35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-202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учебный</a:t>
                      </a:r>
                      <a:r>
                        <a:rPr lang="en-US" sz="24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-202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учебный</a:t>
                      </a:r>
                      <a:r>
                        <a:rPr lang="en-US" sz="24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3556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-202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4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учебный</a:t>
                      </a:r>
                      <a:r>
                        <a:rPr lang="en-US" sz="24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556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0140806"/>
                  </a:ext>
                </a:extLst>
              </a:tr>
              <a:tr h="425156">
                <a:tc>
                  <a:txBody>
                    <a:bodyPr/>
                    <a:lstStyle/>
                    <a:p>
                      <a:pPr marL="635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7392393"/>
                  </a:ext>
                </a:extLst>
              </a:tr>
              <a:tr h="357095">
                <a:tc>
                  <a:txBody>
                    <a:bodyPr/>
                    <a:lstStyle/>
                    <a:p>
                      <a:pPr marL="6350"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Высшая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положительное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1471745"/>
                  </a:ext>
                </a:extLst>
              </a:tr>
              <a:tr h="354633">
                <a:tc>
                  <a:txBody>
                    <a:bodyPr/>
                    <a:lstStyle/>
                    <a:p>
                      <a:pPr marL="6350"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Первая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8064091"/>
                  </a:ext>
                </a:extLst>
              </a:tr>
              <a:tr h="492626">
                <a:tc>
                  <a:txBody>
                    <a:bodyPr/>
                    <a:lstStyle/>
                    <a:p>
                      <a:pPr marL="635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ЗД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5660388"/>
                  </a:ext>
                </a:extLst>
              </a:tr>
              <a:tr h="360790">
                <a:tc>
                  <a:txBody>
                    <a:bodyPr/>
                    <a:lstStyle/>
                    <a:p>
                      <a:pPr marL="6350"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Без</a:t>
                      </a:r>
                      <a:r>
                        <a:rPr lang="en-US" sz="2400" spc="-5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</a:rPr>
                        <a:t>категории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0124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8291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183206" y="342038"/>
            <a:ext cx="113463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70">
            <a:extLst>
              <a:ext uri="{FF2B5EF4-FFF2-40B4-BE49-F238E27FC236}">
                <a16:creationId xmlns="" xmlns:a16="http://schemas.microsoft.com/office/drawing/2014/main" id="{C258172E-CBC9-4F1D-8DE8-F79730D6C33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1397428"/>
              </p:ext>
            </p:extLst>
          </p:nvPr>
        </p:nvGraphicFramePr>
        <p:xfrm>
          <a:off x="-621773" y="1826698"/>
          <a:ext cx="5436736" cy="4017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69">
            <a:extLst>
              <a:ext uri="{FF2B5EF4-FFF2-40B4-BE49-F238E27FC236}">
                <a16:creationId xmlns="" xmlns:a16="http://schemas.microsoft.com/office/drawing/2014/main" id="{AC6B1AC4-F17B-4849-9E85-46C877FEA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00486003"/>
              </p:ext>
            </p:extLst>
          </p:nvPr>
        </p:nvGraphicFramePr>
        <p:xfrm>
          <a:off x="4756016" y="1852097"/>
          <a:ext cx="6105024" cy="463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>
            <a:extLst>
              <a:ext uri="{FF2B5EF4-FFF2-40B4-BE49-F238E27FC236}">
                <a16:creationId xmlns="" xmlns:a16="http://schemas.microsoft.com/office/drawing/2014/main" id="{02CC6213-3149-4962-B2EB-8F60C705EA34}"/>
              </a:ext>
            </a:extLst>
          </p:cNvPr>
          <p:cNvSpPr txBox="1"/>
          <p:nvPr/>
        </p:nvSpPr>
        <p:spPr>
          <a:xfrm>
            <a:off x="552124" y="5803873"/>
            <a:ext cx="9750115" cy="4998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300" dirty="0">
                <a:solidFill>
                  <a:srgbClr val="C00000"/>
                </a:solidFill>
                <a:latin typeface="Cambria" pitchFamily="18" charset="0"/>
              </a:rPr>
              <a:t>1 учитель – Заслуженный учитель Республики Тыва</a:t>
            </a:r>
          </a:p>
        </p:txBody>
      </p:sp>
    </p:spTree>
    <p:extLst>
      <p:ext uri="{BB962C8B-B14F-4D97-AF65-F5344CB8AC3E}">
        <p14:creationId xmlns="" xmlns:p14="http://schemas.microsoft.com/office/powerpoint/2010/main" val="20973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183206" y="342038"/>
            <a:ext cx="113463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2">
            <a:extLst>
              <a:ext uri="{FF2B5EF4-FFF2-40B4-BE49-F238E27FC236}">
                <a16:creationId xmlns="" xmlns:a16="http://schemas.microsoft.com/office/drawing/2014/main" id="{907D54F2-1C94-46EB-99E1-89C8A2953D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04544955"/>
              </p:ext>
            </p:extLst>
          </p:nvPr>
        </p:nvGraphicFramePr>
        <p:xfrm>
          <a:off x="457200" y="1989139"/>
          <a:ext cx="10678160" cy="324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D3B31B-4AD5-447E-A6D3-2158F49D2A11}"/>
              </a:ext>
            </a:extLst>
          </p:cNvPr>
          <p:cNvSpPr txBox="1"/>
          <p:nvPr/>
        </p:nvSpPr>
        <p:spPr>
          <a:xfrm>
            <a:off x="1427914" y="5638046"/>
            <a:ext cx="113463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Школа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98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16200000">
            <a:off x="841848" y="1995514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2822" y="482272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86" y="2116615"/>
            <a:ext cx="574872" cy="574872"/>
          </a:xfrm>
          <a:prstGeom prst="rect">
            <a:avLst/>
          </a:prstGeom>
        </p:spPr>
      </p:pic>
      <p:sp>
        <p:nvSpPr>
          <p:cNvPr id="26" name="Шеврон 25"/>
          <p:cNvSpPr/>
          <p:nvPr/>
        </p:nvSpPr>
        <p:spPr>
          <a:xfrm>
            <a:off x="10982779" y="1817454"/>
            <a:ext cx="292669" cy="1243482"/>
          </a:xfrm>
          <a:prstGeom prst="chevr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44451" y="1741537"/>
            <a:ext cx="86265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ru-RU" sz="2400" b="1" dirty="0"/>
              <a:t>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образовательного процесса через  осуществление компетентностного подхода в обучении и воспитании</a:t>
            </a:r>
          </a:p>
        </p:txBody>
      </p:sp>
      <p:grpSp>
        <p:nvGrpSpPr>
          <p:cNvPr id="10" name="Group 21">
            <a:extLst>
              <a:ext uri="{FF2B5EF4-FFF2-40B4-BE49-F238E27FC236}">
                <a16:creationId xmlns="" xmlns:a16="http://schemas.microsoft.com/office/drawing/2014/main" id="{3393729E-4500-4A13-910C-12CAFE48DB73}"/>
              </a:ext>
            </a:extLst>
          </p:cNvPr>
          <p:cNvGrpSpPr>
            <a:grpSpLocks/>
          </p:cNvGrpSpPr>
          <p:nvPr/>
        </p:nvGrpSpPr>
        <p:grpSpPr>
          <a:xfrm>
            <a:off x="635" y="3847465"/>
            <a:ext cx="2958465" cy="2959735"/>
            <a:chOff x="0" y="0"/>
            <a:chExt cx="2958465" cy="2959735"/>
          </a:xfrm>
        </p:grpSpPr>
        <p:sp>
          <p:nvSpPr>
            <p:cNvPr id="11" name="Graphic 22">
              <a:extLst>
                <a:ext uri="{FF2B5EF4-FFF2-40B4-BE49-F238E27FC236}">
                  <a16:creationId xmlns="" xmlns:a16="http://schemas.microsoft.com/office/drawing/2014/main" id="{A08C76BE-DC40-4CC2-AD50-1710FAF0378F}"/>
                </a:ext>
              </a:extLst>
            </p:cNvPr>
            <p:cNvSpPr/>
            <p:nvPr/>
          </p:nvSpPr>
          <p:spPr>
            <a:xfrm>
              <a:off x="970018" y="1467866"/>
              <a:ext cx="1988820" cy="1491615"/>
            </a:xfrm>
            <a:custGeom>
              <a:avLst/>
              <a:gdLst/>
              <a:ahLst/>
              <a:cxnLst/>
              <a:rect l="l" t="t" r="r" b="b"/>
              <a:pathLst>
                <a:path w="1988820" h="1491615">
                  <a:moveTo>
                    <a:pt x="497522" y="0"/>
                  </a:moveTo>
                  <a:lnTo>
                    <a:pt x="0" y="497687"/>
                  </a:lnTo>
                  <a:lnTo>
                    <a:pt x="993330" y="1491321"/>
                  </a:lnTo>
                  <a:lnTo>
                    <a:pt x="1988375" y="1491321"/>
                  </a:lnTo>
                  <a:lnTo>
                    <a:pt x="497522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Graphic 23">
              <a:extLst>
                <a:ext uri="{FF2B5EF4-FFF2-40B4-BE49-F238E27FC236}">
                  <a16:creationId xmlns="" xmlns:a16="http://schemas.microsoft.com/office/drawing/2014/main" id="{967BEE8F-FCEF-4FDD-8645-E2C47B1736C4}"/>
                </a:ext>
              </a:extLst>
            </p:cNvPr>
            <p:cNvSpPr/>
            <p:nvPr/>
          </p:nvSpPr>
          <p:spPr>
            <a:xfrm>
              <a:off x="0" y="1991398"/>
              <a:ext cx="967740" cy="968375"/>
            </a:xfrm>
            <a:custGeom>
              <a:avLst/>
              <a:gdLst/>
              <a:ahLst/>
              <a:cxnLst/>
              <a:rect l="l" t="t" r="r" b="b"/>
              <a:pathLst>
                <a:path w="967740" h="968375">
                  <a:moveTo>
                    <a:pt x="0" y="0"/>
                  </a:moveTo>
                  <a:lnTo>
                    <a:pt x="0" y="967789"/>
                  </a:lnTo>
                  <a:lnTo>
                    <a:pt x="967515" y="967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Graphic 24">
              <a:extLst>
                <a:ext uri="{FF2B5EF4-FFF2-40B4-BE49-F238E27FC236}">
                  <a16:creationId xmlns="" xmlns:a16="http://schemas.microsoft.com/office/drawing/2014/main" id="{CDB2F561-8749-465A-8F6B-8EB8A8D46C7C}"/>
                </a:ext>
              </a:extLst>
            </p:cNvPr>
            <p:cNvSpPr/>
            <p:nvPr/>
          </p:nvSpPr>
          <p:spPr>
            <a:xfrm>
              <a:off x="0" y="0"/>
              <a:ext cx="970280" cy="1941830"/>
            </a:xfrm>
            <a:custGeom>
              <a:avLst/>
              <a:gdLst/>
              <a:ahLst/>
              <a:cxnLst/>
              <a:rect l="l" t="t" r="r" b="b"/>
              <a:pathLst>
                <a:path w="970280" h="1941830">
                  <a:moveTo>
                    <a:pt x="0" y="0"/>
                  </a:moveTo>
                  <a:lnTo>
                    <a:pt x="0" y="1941385"/>
                  </a:lnTo>
                  <a:lnTo>
                    <a:pt x="970018" y="970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25">
              <a:extLst>
                <a:ext uri="{FF2B5EF4-FFF2-40B4-BE49-F238E27FC236}">
                  <a16:creationId xmlns="" xmlns:a16="http://schemas.microsoft.com/office/drawing/2014/main" id="{28E8F6C9-D949-482D-982D-4DEC130BA40C}"/>
                </a:ext>
              </a:extLst>
            </p:cNvPr>
            <p:cNvSpPr/>
            <p:nvPr/>
          </p:nvSpPr>
          <p:spPr>
            <a:xfrm>
              <a:off x="970018" y="1467866"/>
              <a:ext cx="1988820" cy="1491615"/>
            </a:xfrm>
            <a:custGeom>
              <a:avLst/>
              <a:gdLst/>
              <a:ahLst/>
              <a:cxnLst/>
              <a:rect l="l" t="t" r="r" b="b"/>
              <a:pathLst>
                <a:path w="1988820" h="1491615">
                  <a:moveTo>
                    <a:pt x="497522" y="0"/>
                  </a:moveTo>
                  <a:lnTo>
                    <a:pt x="0" y="497687"/>
                  </a:lnTo>
                  <a:lnTo>
                    <a:pt x="993330" y="1491321"/>
                  </a:lnTo>
                  <a:lnTo>
                    <a:pt x="1988375" y="1491321"/>
                  </a:lnTo>
                  <a:lnTo>
                    <a:pt x="497522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Graphic 26">
              <a:extLst>
                <a:ext uri="{FF2B5EF4-FFF2-40B4-BE49-F238E27FC236}">
                  <a16:creationId xmlns="" xmlns:a16="http://schemas.microsoft.com/office/drawing/2014/main" id="{E7BF37EB-4F53-4CB3-AD47-ADE7215A4128}"/>
                </a:ext>
              </a:extLst>
            </p:cNvPr>
            <p:cNvSpPr/>
            <p:nvPr/>
          </p:nvSpPr>
          <p:spPr>
            <a:xfrm>
              <a:off x="0" y="1991398"/>
              <a:ext cx="967740" cy="968375"/>
            </a:xfrm>
            <a:custGeom>
              <a:avLst/>
              <a:gdLst/>
              <a:ahLst/>
              <a:cxnLst/>
              <a:rect l="l" t="t" r="r" b="b"/>
              <a:pathLst>
                <a:path w="967740" h="968375">
                  <a:moveTo>
                    <a:pt x="0" y="0"/>
                  </a:moveTo>
                  <a:lnTo>
                    <a:pt x="0" y="967789"/>
                  </a:lnTo>
                  <a:lnTo>
                    <a:pt x="967515" y="967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Graphic 27">
              <a:extLst>
                <a:ext uri="{FF2B5EF4-FFF2-40B4-BE49-F238E27FC236}">
                  <a16:creationId xmlns="" xmlns:a16="http://schemas.microsoft.com/office/drawing/2014/main" id="{B4C7D033-A7B1-444B-BAC4-994160AB2B7C}"/>
                </a:ext>
              </a:extLst>
            </p:cNvPr>
            <p:cNvSpPr/>
            <p:nvPr/>
          </p:nvSpPr>
          <p:spPr>
            <a:xfrm>
              <a:off x="0" y="0"/>
              <a:ext cx="970280" cy="1941830"/>
            </a:xfrm>
            <a:custGeom>
              <a:avLst/>
              <a:gdLst/>
              <a:ahLst/>
              <a:cxnLst/>
              <a:rect l="l" t="t" r="r" b="b"/>
              <a:pathLst>
                <a:path w="970280" h="1941830">
                  <a:moveTo>
                    <a:pt x="0" y="0"/>
                  </a:moveTo>
                  <a:lnTo>
                    <a:pt x="0" y="1941385"/>
                  </a:lnTo>
                  <a:lnTo>
                    <a:pt x="970018" y="970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306775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472992" y="129614"/>
            <a:ext cx="11346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внутришкольной оценки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качества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4">
            <a:extLst>
              <a:ext uri="{FF2B5EF4-FFF2-40B4-BE49-F238E27FC236}">
                <a16:creationId xmlns="" xmlns:a16="http://schemas.microsoft.com/office/drawing/2014/main" id="{E1DB849C-06F8-48DE-A074-86EF6C1B9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61757867"/>
              </p:ext>
            </p:extLst>
          </p:nvPr>
        </p:nvGraphicFramePr>
        <p:xfrm>
          <a:off x="142240" y="1576735"/>
          <a:ext cx="10400347" cy="493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307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472992" y="129614"/>
            <a:ext cx="11346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Достижения учителей в профессиональных конкурсах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82D6DB9-A05B-48FF-A2F9-7EF6A19F3E7A}"/>
              </a:ext>
            </a:extLst>
          </p:cNvPr>
          <p:cNvSpPr/>
          <p:nvPr/>
        </p:nvSpPr>
        <p:spPr>
          <a:xfrm>
            <a:off x="984407" y="2059048"/>
            <a:ext cx="102231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 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«Учитель года»</a:t>
            </a: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Монгуш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Чойган-оол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Хеймер-оолович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3 место</a:t>
            </a:r>
          </a:p>
          <a:p>
            <a:pPr algn="ctr">
              <a:defRPr/>
            </a:pP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Монгуш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Долаана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Андреевна – 2 место</a:t>
            </a:r>
          </a:p>
        </p:txBody>
      </p:sp>
    </p:spTree>
    <p:extLst>
      <p:ext uri="{BB962C8B-B14F-4D97-AF65-F5344CB8AC3E}">
        <p14:creationId xmlns="" xmlns:p14="http://schemas.microsoft.com/office/powerpoint/2010/main" val="4080062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F90E301-A828-43A9-9233-5917BD58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D898AE4-113E-4BEC-B9BB-7FA1F4E76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39255"/>
            <a:ext cx="5098473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D8F5123-88DA-46FE-8687-784DA7710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7" y="11545"/>
            <a:ext cx="6169891" cy="6994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253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" y="-178639"/>
            <a:ext cx="8273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Всероссийской проверочной работы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37F6FD37-FCE2-4DC1-8378-6D3B0C642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6931480"/>
              </p:ext>
            </p:extLst>
          </p:nvPr>
        </p:nvGraphicFramePr>
        <p:xfrm>
          <a:off x="1043882" y="1162973"/>
          <a:ext cx="10141982" cy="5695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724">
                  <a:extLst>
                    <a:ext uri="{9D8B030D-6E8A-4147-A177-3AD203B41FA5}">
                      <a16:colId xmlns="" xmlns:a16="http://schemas.microsoft.com/office/drawing/2014/main" val="1181604601"/>
                    </a:ext>
                  </a:extLst>
                </a:gridCol>
                <a:gridCol w="2878407">
                  <a:extLst>
                    <a:ext uri="{9D8B030D-6E8A-4147-A177-3AD203B41FA5}">
                      <a16:colId xmlns="" xmlns:a16="http://schemas.microsoft.com/office/drawing/2014/main" val="812976969"/>
                    </a:ext>
                  </a:extLst>
                </a:gridCol>
                <a:gridCol w="1008961">
                  <a:extLst>
                    <a:ext uri="{9D8B030D-6E8A-4147-A177-3AD203B41FA5}">
                      <a16:colId xmlns="" xmlns:a16="http://schemas.microsoft.com/office/drawing/2014/main" val="294095245"/>
                    </a:ext>
                  </a:extLst>
                </a:gridCol>
                <a:gridCol w="2615516">
                  <a:extLst>
                    <a:ext uri="{9D8B030D-6E8A-4147-A177-3AD203B41FA5}">
                      <a16:colId xmlns="" xmlns:a16="http://schemas.microsoft.com/office/drawing/2014/main" val="1111974403"/>
                    </a:ext>
                  </a:extLst>
                </a:gridCol>
                <a:gridCol w="1339115">
                  <a:extLst>
                    <a:ext uri="{9D8B030D-6E8A-4147-A177-3AD203B41FA5}">
                      <a16:colId xmlns="" xmlns:a16="http://schemas.microsoft.com/office/drawing/2014/main" val="3937270205"/>
                    </a:ext>
                  </a:extLst>
                </a:gridCol>
                <a:gridCol w="1695259">
                  <a:extLst>
                    <a:ext uri="{9D8B030D-6E8A-4147-A177-3AD203B41FA5}">
                      <a16:colId xmlns="" xmlns:a16="http://schemas.microsoft.com/office/drawing/2014/main" val="4027672664"/>
                    </a:ext>
                  </a:extLst>
                </a:gridCol>
              </a:tblGrid>
              <a:tr h="284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Учитель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КО(%)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УО(%)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1493331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Ооржак</a:t>
                      </a:r>
                      <a:r>
                        <a:rPr lang="ru-RU" sz="1600" dirty="0">
                          <a:effectLst/>
                        </a:rPr>
                        <a:t> Е.С.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67963919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Саая Г.Н.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44269875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Окружающий мир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Монгуш О.О.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23294540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кл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Салчак А.М.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0517468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Салчак А.М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48640608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Салчак А.М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3312413"/>
                  </a:ext>
                </a:extLst>
              </a:tr>
              <a:tr h="284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Салчак А.М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05590300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Кок-оол С.А.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33180197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Кок-оол С.А.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24625077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Кок-оол С.А.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80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10333694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Математика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Кок-оол С.А.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80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58496545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Саая А.А.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7162991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Саая А.А.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59222199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Шокар О.Б.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04548443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Биология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Шокар О.Б.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37498008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География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Ооржак Е.С.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0535829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Монгуш О.О.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2503526"/>
                  </a:ext>
                </a:extLst>
              </a:tr>
              <a:tr h="276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 кл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Монгуш О.О.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86973526"/>
                  </a:ext>
                </a:extLst>
              </a:tr>
              <a:tr h="381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    По школе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 35%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 97 %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86427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49941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38968" y="-230412"/>
            <a:ext cx="11346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ВПР: успеваемость и качество знаний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4">
            <a:extLst>
              <a:ext uri="{FF2B5EF4-FFF2-40B4-BE49-F238E27FC236}">
                <a16:creationId xmlns="" xmlns:a16="http://schemas.microsoft.com/office/drawing/2014/main" id="{E1DB849C-06F8-48DE-A074-86EF6C1B9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70369431"/>
              </p:ext>
            </p:extLst>
          </p:nvPr>
        </p:nvGraphicFramePr>
        <p:xfrm>
          <a:off x="142240" y="1576735"/>
          <a:ext cx="10400347" cy="493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6466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540326" y="403706"/>
            <a:ext cx="113463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ОГЭ: успеваемость и качество знаний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4">
            <a:extLst>
              <a:ext uri="{FF2B5EF4-FFF2-40B4-BE49-F238E27FC236}">
                <a16:creationId xmlns="" xmlns:a16="http://schemas.microsoft.com/office/drawing/2014/main" id="{E1DB849C-06F8-48DE-A074-86EF6C1B9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35419038"/>
              </p:ext>
            </p:extLst>
          </p:nvPr>
        </p:nvGraphicFramePr>
        <p:xfrm>
          <a:off x="142240" y="1576735"/>
          <a:ext cx="10400347" cy="493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078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662246" y="407756"/>
            <a:ext cx="113463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ОГЭ за три года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D9D6657E-231B-44A3-B120-020457C0E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2940227"/>
              </p:ext>
            </p:extLst>
          </p:nvPr>
        </p:nvGraphicFramePr>
        <p:xfrm>
          <a:off x="1642368" y="1802166"/>
          <a:ext cx="9818703" cy="47051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8381">
                  <a:extLst>
                    <a:ext uri="{9D8B030D-6E8A-4147-A177-3AD203B41FA5}">
                      <a16:colId xmlns="" xmlns:a16="http://schemas.microsoft.com/office/drawing/2014/main" val="4058928243"/>
                    </a:ext>
                  </a:extLst>
                </a:gridCol>
                <a:gridCol w="1484539">
                  <a:extLst>
                    <a:ext uri="{9D8B030D-6E8A-4147-A177-3AD203B41FA5}">
                      <a16:colId xmlns="" xmlns:a16="http://schemas.microsoft.com/office/drawing/2014/main" val="1103136785"/>
                    </a:ext>
                  </a:extLst>
                </a:gridCol>
                <a:gridCol w="1431108">
                  <a:extLst>
                    <a:ext uri="{9D8B030D-6E8A-4147-A177-3AD203B41FA5}">
                      <a16:colId xmlns="" xmlns:a16="http://schemas.microsoft.com/office/drawing/2014/main" val="799519993"/>
                    </a:ext>
                  </a:extLst>
                </a:gridCol>
                <a:gridCol w="1242529">
                  <a:extLst>
                    <a:ext uri="{9D8B030D-6E8A-4147-A177-3AD203B41FA5}">
                      <a16:colId xmlns="" xmlns:a16="http://schemas.microsoft.com/office/drawing/2014/main" val="3689628505"/>
                    </a:ext>
                  </a:extLst>
                </a:gridCol>
                <a:gridCol w="1094809">
                  <a:extLst>
                    <a:ext uri="{9D8B030D-6E8A-4147-A177-3AD203B41FA5}">
                      <a16:colId xmlns="" xmlns:a16="http://schemas.microsoft.com/office/drawing/2014/main" val="1784834892"/>
                    </a:ext>
                  </a:extLst>
                </a:gridCol>
                <a:gridCol w="1132524">
                  <a:extLst>
                    <a:ext uri="{9D8B030D-6E8A-4147-A177-3AD203B41FA5}">
                      <a16:colId xmlns="" xmlns:a16="http://schemas.microsoft.com/office/drawing/2014/main" val="583918181"/>
                    </a:ext>
                  </a:extLst>
                </a:gridCol>
                <a:gridCol w="1204813">
                  <a:extLst>
                    <a:ext uri="{9D8B030D-6E8A-4147-A177-3AD203B41FA5}">
                      <a16:colId xmlns="" xmlns:a16="http://schemas.microsoft.com/office/drawing/2014/main" val="1651070071"/>
                    </a:ext>
                  </a:extLst>
                </a:gridCol>
              </a:tblGrid>
              <a:tr h="831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ОГЭ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2021-2022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2022-2023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2023-2024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7501505"/>
                  </a:ext>
                </a:extLst>
              </a:tr>
              <a:tr h="699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УО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 кач.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 кач.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УО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 кач.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53275314"/>
                  </a:ext>
                </a:extLst>
              </a:tr>
              <a:tr h="374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Русский язык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63781307"/>
                  </a:ext>
                </a:extLst>
              </a:tr>
              <a:tr h="374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17952768"/>
                  </a:ext>
                </a:extLst>
              </a:tr>
              <a:tr h="7662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Родной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(тувинский) язык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80940902"/>
                  </a:ext>
                </a:extLst>
              </a:tr>
              <a:tr h="374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Обществознание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59791074"/>
                  </a:ext>
                </a:extLst>
              </a:tr>
              <a:tr h="6571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Информатика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38913440"/>
                  </a:ext>
                </a:extLst>
              </a:tr>
              <a:tr h="6279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География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8708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19292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865446" y="346621"/>
            <a:ext cx="113463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ЕГЭ: успеваемость и качество знаний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4">
            <a:extLst>
              <a:ext uri="{FF2B5EF4-FFF2-40B4-BE49-F238E27FC236}">
                <a16:creationId xmlns="" xmlns:a16="http://schemas.microsoft.com/office/drawing/2014/main" id="{E1DB849C-06F8-48DE-A074-86EF6C1B9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7974894"/>
              </p:ext>
            </p:extLst>
          </p:nvPr>
        </p:nvGraphicFramePr>
        <p:xfrm>
          <a:off x="142240" y="1576735"/>
          <a:ext cx="10400347" cy="493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0145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469206" y="365587"/>
            <a:ext cx="113463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ЕГЭ  три года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76AC76FE-EA92-4F13-AA61-50B98C63C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6131027"/>
              </p:ext>
            </p:extLst>
          </p:nvPr>
        </p:nvGraphicFramePr>
        <p:xfrm>
          <a:off x="1094023" y="2204064"/>
          <a:ext cx="8517636" cy="166966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59300">
                  <a:extLst>
                    <a:ext uri="{9D8B030D-6E8A-4147-A177-3AD203B41FA5}">
                      <a16:colId xmlns="" xmlns:a16="http://schemas.microsoft.com/office/drawing/2014/main" val="188971761"/>
                    </a:ext>
                  </a:extLst>
                </a:gridCol>
                <a:gridCol w="38100">
                  <a:extLst>
                    <a:ext uri="{9D8B030D-6E8A-4147-A177-3AD203B41FA5}">
                      <a16:colId xmlns="" xmlns:a16="http://schemas.microsoft.com/office/drawing/2014/main" val="4051688309"/>
                    </a:ext>
                  </a:extLst>
                </a:gridCol>
                <a:gridCol w="1033231">
                  <a:extLst>
                    <a:ext uri="{9D8B030D-6E8A-4147-A177-3AD203B41FA5}">
                      <a16:colId xmlns="" xmlns:a16="http://schemas.microsoft.com/office/drawing/2014/main" val="1737295577"/>
                    </a:ext>
                  </a:extLst>
                </a:gridCol>
                <a:gridCol w="603859">
                  <a:extLst>
                    <a:ext uri="{9D8B030D-6E8A-4147-A177-3AD203B41FA5}">
                      <a16:colId xmlns="" xmlns:a16="http://schemas.microsoft.com/office/drawing/2014/main" val="1937140381"/>
                    </a:ext>
                  </a:extLst>
                </a:gridCol>
                <a:gridCol w="596235">
                  <a:extLst>
                    <a:ext uri="{9D8B030D-6E8A-4147-A177-3AD203B41FA5}">
                      <a16:colId xmlns="" xmlns:a16="http://schemas.microsoft.com/office/drawing/2014/main" val="1430603109"/>
                    </a:ext>
                  </a:extLst>
                </a:gridCol>
                <a:gridCol w="935236">
                  <a:extLst>
                    <a:ext uri="{9D8B030D-6E8A-4147-A177-3AD203B41FA5}">
                      <a16:colId xmlns="" xmlns:a16="http://schemas.microsoft.com/office/drawing/2014/main" val="3434590677"/>
                    </a:ext>
                  </a:extLst>
                </a:gridCol>
                <a:gridCol w="606456">
                  <a:extLst>
                    <a:ext uri="{9D8B030D-6E8A-4147-A177-3AD203B41FA5}">
                      <a16:colId xmlns="" xmlns:a16="http://schemas.microsoft.com/office/drawing/2014/main" val="2983845615"/>
                    </a:ext>
                  </a:extLst>
                </a:gridCol>
                <a:gridCol w="853467">
                  <a:extLst>
                    <a:ext uri="{9D8B030D-6E8A-4147-A177-3AD203B41FA5}">
                      <a16:colId xmlns="" xmlns:a16="http://schemas.microsoft.com/office/drawing/2014/main" val="793477907"/>
                    </a:ext>
                  </a:extLst>
                </a:gridCol>
                <a:gridCol w="935236">
                  <a:extLst>
                    <a:ext uri="{9D8B030D-6E8A-4147-A177-3AD203B41FA5}">
                      <a16:colId xmlns="" xmlns:a16="http://schemas.microsoft.com/office/drawing/2014/main" val="55465949"/>
                    </a:ext>
                  </a:extLst>
                </a:gridCol>
                <a:gridCol w="606456">
                  <a:extLst>
                    <a:ext uri="{9D8B030D-6E8A-4147-A177-3AD203B41FA5}">
                      <a16:colId xmlns="" xmlns:a16="http://schemas.microsoft.com/office/drawing/2014/main" val="357095275"/>
                    </a:ext>
                  </a:extLst>
                </a:gridCol>
                <a:gridCol w="850060">
                  <a:extLst>
                    <a:ext uri="{9D8B030D-6E8A-4147-A177-3AD203B41FA5}">
                      <a16:colId xmlns="" xmlns:a16="http://schemas.microsoft.com/office/drawing/2014/main" val="3923864913"/>
                    </a:ext>
                  </a:extLst>
                </a:gridCol>
              </a:tblGrid>
              <a:tr h="2355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Предмет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2021-2022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2022-2023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2023-2024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855396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Сдавали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КЗ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Сдавали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КЗ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Сдавали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КЗ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89705908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Русский язык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419496964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 базовая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14666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36848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7" name="Image 448">
            <a:extLst>
              <a:ext uri="{FF2B5EF4-FFF2-40B4-BE49-F238E27FC236}">
                <a16:creationId xmlns="" xmlns:a16="http://schemas.microsoft.com/office/drawing/2014/main" id="{A47A106E-24AE-4741-84CF-C0E158CAC4D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325" y="2654300"/>
            <a:ext cx="1779588" cy="269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0088B9C6-EC8D-4EA3-97B5-982F2AD5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967690" tIns="17457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83C04C7-A5E2-4130-AB7E-0762E0ED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" y="-205424"/>
            <a:ext cx="909896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Достижения обучающихся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муниципальном этапе Всероссийской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олимпиады школьников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4F737CC5-E80E-42F3-B7A7-A9550D1D1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76" y="2723776"/>
            <a:ext cx="97859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 err="1">
                <a:latin typeface="Arial" panose="020B0604020202020204" pitchFamily="34" charset="0"/>
                <a:ea typeface="Arial" panose="020B0604020202020204" pitchFamily="34" charset="0"/>
              </a:rPr>
              <a:t>Саая</a:t>
            </a:r>
            <a:r>
              <a:rPr lang="ru-RU" altLang="ru-RU" sz="36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3600" b="1" dirty="0" err="1">
                <a:latin typeface="Arial" panose="020B0604020202020204" pitchFamily="34" charset="0"/>
                <a:ea typeface="Arial" panose="020B0604020202020204" pitchFamily="34" charset="0"/>
              </a:rPr>
              <a:t>Айслан</a:t>
            </a:r>
            <a:r>
              <a:rPr lang="ru-RU" altLang="ru-RU" sz="36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ru-RU" sz="3600" b="1" dirty="0" err="1">
                <a:latin typeface="Arial" panose="020B0604020202020204" pitchFamily="34" charset="0"/>
                <a:ea typeface="Arial" panose="020B0604020202020204" pitchFamily="34" charset="0"/>
              </a:rPr>
              <a:t>Менгиевич</a:t>
            </a:r>
            <a:r>
              <a:rPr lang="ru-RU" altLang="ru-RU" sz="3600" b="1" dirty="0">
                <a:latin typeface="Arial" panose="020B0604020202020204" pitchFamily="34" charset="0"/>
                <a:ea typeface="Arial" panose="020B0604020202020204" pitchFamily="34" charset="0"/>
              </a:rPr>
              <a:t> – призер по ОБЖ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Участиники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</a:t>
            </a:r>
            <a:r>
              <a:rPr lang="ru-RU" altLang="ru-RU" sz="3600" b="1" dirty="0"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  <a:endParaRPr kumimoji="0" lang="ru-RU" altLang="ru-RU" sz="3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41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1953" y="1455412"/>
            <a:ext cx="10321310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учащихся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Повышению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мастерства педагогов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Корректирование планов воспитательной работы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Еженедельная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торжественная церемония поднятия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и республиканского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флагов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исполнения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государственного и республиканского</a:t>
            </a:r>
          </a:p>
          <a:p>
            <a:pPr>
              <a:spcAft>
                <a:spcPts val="600"/>
              </a:spcAft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гимнов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проведение уроков по изучению государственных символов страны, проведение уроков «Разговоры о важном»,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Профминимум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5.Целенаправленная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подготовка учащихся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участия во всероссийских проверочных работах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(ВПР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 диагностики функциональной грамотности.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ранней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профессиональному самоопределению обучающихся, через организацию участия в профориентационных мероприятиях, открытых онлайн-уроках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ПроеКТОриЯ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«Билет в будущее».</a:t>
            </a:r>
          </a:p>
          <a:p>
            <a:pPr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Поддержка и развитие одаренных детей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участие детей в конкурсах, олимпиадах, конференциях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Укрепление материально-технической базы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нормами СанПин.</a:t>
            </a:r>
          </a:p>
          <a:p>
            <a:pPr marL="342900" lvl="0" indent="-342900">
              <a:buAutoNum type="arabicPeriod"/>
              <a:defRPr/>
            </a:pPr>
            <a:endParaRPr lang="ru-RU" sz="175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  <a:defRPr/>
            </a:pPr>
            <a:endParaRPr kumimoji="0" lang="ru-RU" sz="17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  <a:defRPr/>
            </a:pPr>
            <a:endParaRPr kumimoji="0" lang="ru-RU" sz="17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300318" y="267273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 rot="16200000">
            <a:off x="11173298" y="1780260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Шеврон 23"/>
          <p:cNvSpPr/>
          <p:nvPr/>
        </p:nvSpPr>
        <p:spPr>
          <a:xfrm rot="5400000">
            <a:off x="10190422" y="5154617"/>
            <a:ext cx="343821" cy="2670537"/>
          </a:xfrm>
          <a:prstGeom prst="chevr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7BD067AC-E252-4805-8F3A-BC1F2BAD4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263" y="1980598"/>
            <a:ext cx="568675" cy="568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4829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35367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37" name="Image 448">
            <a:extLst>
              <a:ext uri="{FF2B5EF4-FFF2-40B4-BE49-F238E27FC236}">
                <a16:creationId xmlns="" xmlns:a16="http://schemas.microsoft.com/office/drawing/2014/main" id="{A47A106E-24AE-4741-84CF-C0E158CAC4D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325" y="2654300"/>
            <a:ext cx="1779588" cy="269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0088B9C6-EC8D-4EA3-97B5-982F2AD5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967690" tIns="17457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83C04C7-A5E2-4130-AB7E-0762E0ED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" y="348573"/>
            <a:ext cx="96340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Достижения обучающихся в олимпиадах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33118" y="1734721"/>
          <a:ext cx="8808722" cy="512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59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9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1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03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3488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Название</a:t>
                      </a:r>
                      <a:r>
                        <a:rPr lang="ru-RU" baseline="0" dirty="0"/>
                        <a:t>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ФИО</a:t>
                      </a:r>
                      <a:r>
                        <a:rPr lang="ru-RU" baseline="0" dirty="0"/>
                        <a:t> ученика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Предмет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651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олимпиада развивающего обучения «Умники» среди 1-2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Монгуш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Амира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Аяновна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Окружающий мир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5857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этап  </a:t>
                      </a:r>
                      <a:r>
                        <a:rPr lang="en-US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XIV 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 олимпиады среди 3-4 классы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Монгуш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Тайжы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Саая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Ачылыг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rabicParenR" startAt="3"/>
                      </a:pP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Монгуш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Алина</a:t>
                      </a:r>
                    </a:p>
                    <a:p>
                      <a:pPr marL="228600" indent="-228600">
                        <a:buAutoNum type="arabicParenR" startAt="4"/>
                      </a:pP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Сарыглар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Айрана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5) 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Монгуш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Алина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Шашки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</a:p>
                    <a:p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Окружающий мир</a:t>
                      </a:r>
                    </a:p>
                    <a:p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Родной язык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место</a:t>
                      </a:r>
                    </a:p>
                    <a:p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820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этап  </a:t>
                      </a:r>
                      <a:r>
                        <a:rPr lang="en-US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Республиканского  фестиваля творческих открытий и инициатив  среди 2-4 классов «Леонардо» в 2023-2024 </a:t>
                      </a:r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Монгуш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Алина Эдуардовна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3 место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6331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0088B9C6-EC8D-4EA3-97B5-982F2AD5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967690" tIns="17457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83C04C7-A5E2-4130-AB7E-0762E0ED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8268" y="189165"/>
            <a:ext cx="9522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Данные о достижениях и проблемах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социализации 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обучающихся</a:t>
            </a:r>
            <a:endParaRPr kumimoji="0" lang="ru-RU" altLang="ru-RU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4F737CC5-E80E-42F3-B7A7-A9550D1D1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57" y="1590522"/>
            <a:ext cx="1243398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течение года проведены мероприятиями по профилактике правонарушений для обучающихся, их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родителей и педагогов: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«Неделя правовых знаний»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День профилактики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«Неделя по профилактике ВИЧ/СПИД»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«Неделя психологии»,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«Неделя информирования об общероссийском Детском телефоне доверия». 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Проведены занятия по превентивной программе «Полезные привычки» (1-4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Были организованы и проведены акции: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«Независимое детство»- игра «Человек и его здоровье» в 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., просмотр и обсуждение в/ф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«Секреты манипуляции. Наркотики» в 10-11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., просмотр и обсуждение в/ф «Курение: взгляд изнутри» в 7-9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спортивно-развлекательное мероприятие «Веселые  старты»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«Сообщи, где торгуют смертью!» (беседы «Давление, влияние, ситуации»,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«Мы в ответе за свои поступки» + закладки «Береги себя для жизни!»)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течение года работала комиссия по профилактике правонарушений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проводились встречи с сотрудниками КДН и ЗП, прокуратуры, ОГИБДД ОМВД,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специалистами службы социальной защиты населения, участниками СВО.</a:t>
            </a:r>
          </a:p>
        </p:txBody>
      </p:sp>
    </p:spTree>
    <p:extLst>
      <p:ext uri="{BB962C8B-B14F-4D97-AF65-F5344CB8AC3E}">
        <p14:creationId xmlns="" xmlns:p14="http://schemas.microsoft.com/office/powerpoint/2010/main" val="2569793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0088B9C6-EC8D-4EA3-97B5-982F2AD5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967690" tIns="17457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83C04C7-A5E2-4130-AB7E-0762E0ED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4621" y="189165"/>
            <a:ext cx="913551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Данные о 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состояниях здоровья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обучающихся</a:t>
            </a:r>
            <a:endParaRPr kumimoji="0" lang="ru-RU" altLang="ru-RU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94D22156-BFED-4603-92C3-B2CA07BAF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1246758"/>
              </p:ext>
            </p:extLst>
          </p:nvPr>
        </p:nvGraphicFramePr>
        <p:xfrm>
          <a:off x="2489201" y="2146259"/>
          <a:ext cx="8107362" cy="31919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352770">
                  <a:extLst>
                    <a:ext uri="{9D8B030D-6E8A-4147-A177-3AD203B41FA5}">
                      <a16:colId xmlns="" xmlns:a16="http://schemas.microsoft.com/office/drawing/2014/main" val="2752084836"/>
                    </a:ext>
                  </a:extLst>
                </a:gridCol>
                <a:gridCol w="1348561">
                  <a:extLst>
                    <a:ext uri="{9D8B030D-6E8A-4147-A177-3AD203B41FA5}">
                      <a16:colId xmlns="" xmlns:a16="http://schemas.microsoft.com/office/drawing/2014/main" val="2068370409"/>
                    </a:ext>
                  </a:extLst>
                </a:gridCol>
                <a:gridCol w="1220428">
                  <a:extLst>
                    <a:ext uri="{9D8B030D-6E8A-4147-A177-3AD203B41FA5}">
                      <a16:colId xmlns="" xmlns:a16="http://schemas.microsoft.com/office/drawing/2014/main" val="3808415905"/>
                    </a:ext>
                  </a:extLst>
                </a:gridCol>
                <a:gridCol w="1483429">
                  <a:extLst>
                    <a:ext uri="{9D8B030D-6E8A-4147-A177-3AD203B41FA5}">
                      <a16:colId xmlns="" xmlns:a16="http://schemas.microsoft.com/office/drawing/2014/main" val="2111625877"/>
                    </a:ext>
                  </a:extLst>
                </a:gridCol>
                <a:gridCol w="1351087">
                  <a:extLst>
                    <a:ext uri="{9D8B030D-6E8A-4147-A177-3AD203B41FA5}">
                      <a16:colId xmlns="" xmlns:a16="http://schemas.microsoft.com/office/drawing/2014/main" val="523602363"/>
                    </a:ext>
                  </a:extLst>
                </a:gridCol>
                <a:gridCol w="1351087">
                  <a:extLst>
                    <a:ext uri="{9D8B030D-6E8A-4147-A177-3AD203B41FA5}">
                      <a16:colId xmlns="" xmlns:a16="http://schemas.microsoft.com/office/drawing/2014/main" val="3132551902"/>
                    </a:ext>
                  </a:extLst>
                </a:gridCol>
              </a:tblGrid>
              <a:tr h="385467">
                <a:tc rowSpan="2">
                  <a:txBody>
                    <a:bodyPr/>
                    <a:lstStyle/>
                    <a:p>
                      <a:pPr marL="2095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ru-RU" sz="1600" spc="-25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ru-RU" sz="1600" spc="-25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095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ru-RU" sz="1600" spc="-1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</a:rPr>
                        <a:t>Списочны</a:t>
                      </a:r>
                      <a:r>
                        <a:rPr lang="ru-RU" sz="1600" spc="-50" dirty="0">
                          <a:solidFill>
                            <a:schemeClr val="tx1"/>
                          </a:solidFill>
                          <a:effectLst/>
                        </a:rPr>
                        <a:t>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>
                        <a:lnSpc>
                          <a:spcPts val="19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tx1"/>
                          </a:solidFill>
                          <a:effectLst/>
                        </a:rPr>
                        <a:t>состав учащихся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222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2400" spc="-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spc="-10" dirty="0">
                          <a:solidFill>
                            <a:schemeClr val="tx1"/>
                          </a:solidFill>
                          <a:effectLst/>
                        </a:rPr>
                        <a:t>воспитанников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3867484"/>
                  </a:ext>
                </a:extLst>
              </a:tr>
              <a:tr h="1342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" marR="7175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255" marR="7175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1-я</a:t>
                      </a:r>
                      <a:r>
                        <a:rPr lang="ru-RU" sz="20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10" dirty="0">
                          <a:solidFill>
                            <a:schemeClr val="tx1"/>
                          </a:solidFill>
                          <a:effectLst/>
                        </a:rPr>
                        <a:t>группа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6985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45" marR="6985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2-я</a:t>
                      </a:r>
                      <a:r>
                        <a:rPr lang="ru-RU" sz="20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10" dirty="0">
                          <a:solidFill>
                            <a:schemeClr val="tx1"/>
                          </a:solidFill>
                          <a:effectLst/>
                        </a:rPr>
                        <a:t>группа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7112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45" marR="71120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3-я</a:t>
                      </a:r>
                      <a:r>
                        <a:rPr lang="ru-RU" sz="20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10" dirty="0">
                          <a:solidFill>
                            <a:schemeClr val="tx1"/>
                          </a:solidFill>
                          <a:effectLst/>
                        </a:rPr>
                        <a:t>группа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7302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45" marR="73025" algn="ctr"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4-я</a:t>
                      </a:r>
                      <a:r>
                        <a:rPr lang="ru-RU" sz="20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spc="-10" dirty="0">
                          <a:solidFill>
                            <a:schemeClr val="tx1"/>
                          </a:solidFill>
                          <a:effectLst/>
                        </a:rPr>
                        <a:t>группа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553601892"/>
                  </a:ext>
                </a:extLst>
              </a:tr>
              <a:tr h="718131">
                <a:tc>
                  <a:txBody>
                    <a:bodyPr/>
                    <a:lstStyle/>
                    <a:p>
                      <a:pPr marL="2095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2022/2023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834777531"/>
                  </a:ext>
                </a:extLst>
              </a:tr>
              <a:tr h="745413">
                <a:tc>
                  <a:txBody>
                    <a:bodyPr/>
                    <a:lstStyle/>
                    <a:p>
                      <a:pPr marL="2095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solidFill>
                            <a:schemeClr val="tx1"/>
                          </a:solidFill>
                          <a:effectLst/>
                        </a:rPr>
                        <a:t>2023/2024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661572356"/>
                  </a:ext>
                </a:extLst>
              </a:tr>
            </a:tbl>
          </a:graphicData>
        </a:graphic>
      </p:graphicFrame>
      <p:grpSp>
        <p:nvGrpSpPr>
          <p:cNvPr id="10" name="Group 459">
            <a:extLst>
              <a:ext uri="{FF2B5EF4-FFF2-40B4-BE49-F238E27FC236}">
                <a16:creationId xmlns="" xmlns:a16="http://schemas.microsoft.com/office/drawing/2014/main" id="{DBEDC2B8-01F3-4F7D-BC49-6922133CFEF1}"/>
              </a:ext>
            </a:extLst>
          </p:cNvPr>
          <p:cNvGrpSpPr>
            <a:grpSpLocks/>
          </p:cNvGrpSpPr>
          <p:nvPr/>
        </p:nvGrpSpPr>
        <p:grpSpPr>
          <a:xfrm rot="10800000">
            <a:off x="0" y="3552762"/>
            <a:ext cx="3321685" cy="3321050"/>
            <a:chOff x="0" y="0"/>
            <a:chExt cx="3322319" cy="3321431"/>
          </a:xfrm>
        </p:grpSpPr>
        <p:sp>
          <p:nvSpPr>
            <p:cNvPr id="12" name="Graphic 460">
              <a:extLst>
                <a:ext uri="{FF2B5EF4-FFF2-40B4-BE49-F238E27FC236}">
                  <a16:creationId xmlns="" xmlns:a16="http://schemas.microsoft.com/office/drawing/2014/main" id="{3DD83432-DCF1-48E4-A172-A5B046D0AC0F}"/>
                </a:ext>
              </a:extLst>
            </p:cNvPr>
            <p:cNvSpPr/>
            <p:nvPr/>
          </p:nvSpPr>
          <p:spPr>
            <a:xfrm>
              <a:off x="1649476" y="1090041"/>
              <a:ext cx="1672589" cy="2231390"/>
            </a:xfrm>
            <a:custGeom>
              <a:avLst/>
              <a:gdLst/>
              <a:ahLst/>
              <a:cxnLst/>
              <a:rect l="l" t="t" r="r" b="b"/>
              <a:pathLst>
                <a:path w="1672589" h="2231390">
                  <a:moveTo>
                    <a:pt x="559181" y="0"/>
                  </a:moveTo>
                  <a:lnTo>
                    <a:pt x="0" y="559054"/>
                  </a:lnTo>
                  <a:lnTo>
                    <a:pt x="1672462" y="2231009"/>
                  </a:lnTo>
                  <a:lnTo>
                    <a:pt x="1672462" y="1112902"/>
                  </a:lnTo>
                  <a:lnTo>
                    <a:pt x="559181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Graphic 461">
              <a:extLst>
                <a:ext uri="{FF2B5EF4-FFF2-40B4-BE49-F238E27FC236}">
                  <a16:creationId xmlns="" xmlns:a16="http://schemas.microsoft.com/office/drawing/2014/main" id="{019D12DF-E62C-47F1-8B8B-B7EEB8693FFE}"/>
                </a:ext>
              </a:extLst>
            </p:cNvPr>
            <p:cNvSpPr/>
            <p:nvPr/>
          </p:nvSpPr>
          <p:spPr>
            <a:xfrm>
              <a:off x="2237739" y="0"/>
              <a:ext cx="1084580" cy="1083945"/>
            </a:xfrm>
            <a:custGeom>
              <a:avLst/>
              <a:gdLst/>
              <a:ahLst/>
              <a:cxnLst/>
              <a:rect l="l" t="t" r="r" b="b"/>
              <a:pathLst>
                <a:path w="1084580" h="1083945">
                  <a:moveTo>
                    <a:pt x="1084198" y="0"/>
                  </a:moveTo>
                  <a:lnTo>
                    <a:pt x="0" y="0"/>
                  </a:lnTo>
                  <a:lnTo>
                    <a:pt x="1084198" y="1083945"/>
                  </a:lnTo>
                  <a:lnTo>
                    <a:pt x="1084198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462">
              <a:extLst>
                <a:ext uri="{FF2B5EF4-FFF2-40B4-BE49-F238E27FC236}">
                  <a16:creationId xmlns="" xmlns:a16="http://schemas.microsoft.com/office/drawing/2014/main" id="{3F56A1D7-F28F-4EA7-943A-937F7DEBB562}"/>
                </a:ext>
              </a:extLst>
            </p:cNvPr>
            <p:cNvSpPr/>
            <p:nvPr/>
          </p:nvSpPr>
          <p:spPr>
            <a:xfrm>
              <a:off x="0" y="0"/>
              <a:ext cx="2181860" cy="1090295"/>
            </a:xfrm>
            <a:custGeom>
              <a:avLst/>
              <a:gdLst/>
              <a:ahLst/>
              <a:cxnLst/>
              <a:rect l="l" t="t" r="r" b="b"/>
              <a:pathLst>
                <a:path w="2181860" h="1090295">
                  <a:moveTo>
                    <a:pt x="2181479" y="0"/>
                  </a:moveTo>
                  <a:lnTo>
                    <a:pt x="0" y="0"/>
                  </a:lnTo>
                  <a:lnTo>
                    <a:pt x="1090295" y="1090040"/>
                  </a:lnTo>
                  <a:lnTo>
                    <a:pt x="2181479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056822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0088B9C6-EC8D-4EA3-97B5-982F2AD5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967690" tIns="17457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83C04C7-A5E2-4130-AB7E-0762E0ED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56" y="559185"/>
            <a:ext cx="92718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Достижения обучающихся в конкурсах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459">
            <a:extLst>
              <a:ext uri="{FF2B5EF4-FFF2-40B4-BE49-F238E27FC236}">
                <a16:creationId xmlns="" xmlns:a16="http://schemas.microsoft.com/office/drawing/2014/main" id="{DBEDC2B8-01F3-4F7D-BC49-6922133CFEF1}"/>
              </a:ext>
            </a:extLst>
          </p:cNvPr>
          <p:cNvGrpSpPr>
            <a:grpSpLocks/>
          </p:cNvGrpSpPr>
          <p:nvPr/>
        </p:nvGrpSpPr>
        <p:grpSpPr>
          <a:xfrm rot="10800000">
            <a:off x="0" y="3552762"/>
            <a:ext cx="3321685" cy="3321050"/>
            <a:chOff x="0" y="0"/>
            <a:chExt cx="3322319" cy="3321431"/>
          </a:xfrm>
        </p:grpSpPr>
        <p:sp>
          <p:nvSpPr>
            <p:cNvPr id="12" name="Graphic 460">
              <a:extLst>
                <a:ext uri="{FF2B5EF4-FFF2-40B4-BE49-F238E27FC236}">
                  <a16:creationId xmlns="" xmlns:a16="http://schemas.microsoft.com/office/drawing/2014/main" id="{3DD83432-DCF1-48E4-A172-A5B046D0AC0F}"/>
                </a:ext>
              </a:extLst>
            </p:cNvPr>
            <p:cNvSpPr/>
            <p:nvPr/>
          </p:nvSpPr>
          <p:spPr>
            <a:xfrm>
              <a:off x="1649476" y="1090041"/>
              <a:ext cx="1672589" cy="2231390"/>
            </a:xfrm>
            <a:custGeom>
              <a:avLst/>
              <a:gdLst/>
              <a:ahLst/>
              <a:cxnLst/>
              <a:rect l="l" t="t" r="r" b="b"/>
              <a:pathLst>
                <a:path w="1672589" h="2231390">
                  <a:moveTo>
                    <a:pt x="559181" y="0"/>
                  </a:moveTo>
                  <a:lnTo>
                    <a:pt x="0" y="559054"/>
                  </a:lnTo>
                  <a:lnTo>
                    <a:pt x="1672462" y="2231009"/>
                  </a:lnTo>
                  <a:lnTo>
                    <a:pt x="1672462" y="1112902"/>
                  </a:lnTo>
                  <a:lnTo>
                    <a:pt x="559181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Graphic 461">
              <a:extLst>
                <a:ext uri="{FF2B5EF4-FFF2-40B4-BE49-F238E27FC236}">
                  <a16:creationId xmlns="" xmlns:a16="http://schemas.microsoft.com/office/drawing/2014/main" id="{019D12DF-E62C-47F1-8B8B-B7EEB8693FFE}"/>
                </a:ext>
              </a:extLst>
            </p:cNvPr>
            <p:cNvSpPr/>
            <p:nvPr/>
          </p:nvSpPr>
          <p:spPr>
            <a:xfrm>
              <a:off x="2237739" y="0"/>
              <a:ext cx="1084580" cy="1083945"/>
            </a:xfrm>
            <a:custGeom>
              <a:avLst/>
              <a:gdLst/>
              <a:ahLst/>
              <a:cxnLst/>
              <a:rect l="l" t="t" r="r" b="b"/>
              <a:pathLst>
                <a:path w="1084580" h="1083945">
                  <a:moveTo>
                    <a:pt x="1084198" y="0"/>
                  </a:moveTo>
                  <a:lnTo>
                    <a:pt x="0" y="0"/>
                  </a:lnTo>
                  <a:lnTo>
                    <a:pt x="1084198" y="1083945"/>
                  </a:lnTo>
                  <a:lnTo>
                    <a:pt x="1084198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462">
              <a:extLst>
                <a:ext uri="{FF2B5EF4-FFF2-40B4-BE49-F238E27FC236}">
                  <a16:creationId xmlns="" xmlns:a16="http://schemas.microsoft.com/office/drawing/2014/main" id="{3F56A1D7-F28F-4EA7-943A-937F7DEBB562}"/>
                </a:ext>
              </a:extLst>
            </p:cNvPr>
            <p:cNvSpPr/>
            <p:nvPr/>
          </p:nvSpPr>
          <p:spPr>
            <a:xfrm>
              <a:off x="0" y="0"/>
              <a:ext cx="2181860" cy="1090295"/>
            </a:xfrm>
            <a:custGeom>
              <a:avLst/>
              <a:gdLst/>
              <a:ahLst/>
              <a:cxnLst/>
              <a:rect l="l" t="t" r="r" b="b"/>
              <a:pathLst>
                <a:path w="2181860" h="1090295">
                  <a:moveTo>
                    <a:pt x="2181479" y="0"/>
                  </a:moveTo>
                  <a:lnTo>
                    <a:pt x="0" y="0"/>
                  </a:lnTo>
                  <a:lnTo>
                    <a:pt x="1090295" y="1090040"/>
                  </a:lnTo>
                  <a:lnTo>
                    <a:pt x="2181479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8B05454B-0F99-4234-8986-FCAC6D162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9898355"/>
              </p:ext>
            </p:extLst>
          </p:nvPr>
        </p:nvGraphicFramePr>
        <p:xfrm>
          <a:off x="1672524" y="1794531"/>
          <a:ext cx="6284726" cy="29859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91133">
                  <a:extLst>
                    <a:ext uri="{9D8B030D-6E8A-4147-A177-3AD203B41FA5}">
                      <a16:colId xmlns="" xmlns:a16="http://schemas.microsoft.com/office/drawing/2014/main" val="153094918"/>
                    </a:ext>
                  </a:extLst>
                </a:gridCol>
                <a:gridCol w="860770">
                  <a:extLst>
                    <a:ext uri="{9D8B030D-6E8A-4147-A177-3AD203B41FA5}">
                      <a16:colId xmlns="" xmlns:a16="http://schemas.microsoft.com/office/drawing/2014/main" val="3595955196"/>
                    </a:ext>
                  </a:extLst>
                </a:gridCol>
                <a:gridCol w="739570">
                  <a:extLst>
                    <a:ext uri="{9D8B030D-6E8A-4147-A177-3AD203B41FA5}">
                      <a16:colId xmlns="" xmlns:a16="http://schemas.microsoft.com/office/drawing/2014/main" val="1256989612"/>
                    </a:ext>
                  </a:extLst>
                </a:gridCol>
                <a:gridCol w="880970">
                  <a:extLst>
                    <a:ext uri="{9D8B030D-6E8A-4147-A177-3AD203B41FA5}">
                      <a16:colId xmlns="" xmlns:a16="http://schemas.microsoft.com/office/drawing/2014/main" val="503484080"/>
                    </a:ext>
                  </a:extLst>
                </a:gridCol>
                <a:gridCol w="921369">
                  <a:extLst>
                    <a:ext uri="{9D8B030D-6E8A-4147-A177-3AD203B41FA5}">
                      <a16:colId xmlns="" xmlns:a16="http://schemas.microsoft.com/office/drawing/2014/main" val="3358491818"/>
                    </a:ext>
                  </a:extLst>
                </a:gridCol>
                <a:gridCol w="1074496">
                  <a:extLst>
                    <a:ext uri="{9D8B030D-6E8A-4147-A177-3AD203B41FA5}">
                      <a16:colId xmlns="" xmlns:a16="http://schemas.microsoft.com/office/drawing/2014/main" val="1233515160"/>
                    </a:ext>
                  </a:extLst>
                </a:gridCol>
                <a:gridCol w="616418">
                  <a:extLst>
                    <a:ext uri="{9D8B030D-6E8A-4147-A177-3AD203B41FA5}">
                      <a16:colId xmlns="" xmlns:a16="http://schemas.microsoft.com/office/drawing/2014/main" val="3069627529"/>
                    </a:ext>
                  </a:extLst>
                </a:gridCol>
              </a:tblGrid>
              <a:tr h="571942">
                <a:tc>
                  <a:txBody>
                    <a:bodyPr/>
                    <a:lstStyle/>
                    <a:p>
                      <a:pPr marL="8890" algn="l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016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кожуунные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9530" marR="163830" algn="ctr">
                        <a:lnSpc>
                          <a:spcPct val="12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республиканские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0" marR="246380" indent="-21590" algn="ctr">
                        <a:lnSpc>
                          <a:spcPct val="12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rgbClr val="C00000"/>
                          </a:solidFill>
                          <a:effectLst/>
                        </a:rPr>
                        <a:t>всероссийские заочные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3641226"/>
                  </a:ext>
                </a:extLst>
              </a:tr>
              <a:tr h="1585767">
                <a:tc>
                  <a:txBody>
                    <a:bodyPr/>
                    <a:lstStyle/>
                    <a:p>
                      <a:pPr marL="8890" algn="l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 algn="l">
                        <a:lnSpc>
                          <a:spcPct val="120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Всего  </a:t>
                      </a: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</a:rPr>
                        <a:t>мероприятий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64135" algn="l">
                        <a:lnSpc>
                          <a:spcPct val="120000"/>
                        </a:lnSpc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</a:rPr>
                        <a:t>кол-во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призовых</a:t>
                      </a:r>
                      <a:r>
                        <a:rPr lang="ru-RU" sz="180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мест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64135" algn="l">
                        <a:lnSpc>
                          <a:spcPct val="120000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</a:rPr>
                        <a:t>Всего мероприятий/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64135" algn="l">
                        <a:lnSpc>
                          <a:spcPct val="120000"/>
                        </a:lnSpc>
                        <a:spcBef>
                          <a:spcPts val="535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</a:rPr>
                        <a:t>кол-во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призовых</a:t>
                      </a:r>
                      <a:r>
                        <a:rPr lang="ru-RU" sz="1800" spc="-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мест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64135" algn="l">
                        <a:lnSpc>
                          <a:spcPct val="12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8890" algn="l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кол-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 во призовых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194887240"/>
                  </a:ext>
                </a:extLst>
              </a:tr>
              <a:tr h="407466">
                <a:tc>
                  <a:txBody>
                    <a:bodyPr/>
                    <a:lstStyle/>
                    <a:p>
                      <a:pPr marL="50165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C00000"/>
                          </a:solidFill>
                          <a:effectLst/>
                        </a:rPr>
                        <a:t>2022-</a:t>
                      </a:r>
                      <a:r>
                        <a:rPr lang="ru-RU" sz="2000" b="1" spc="-20" dirty="0">
                          <a:solidFill>
                            <a:srgbClr val="C00000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l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762804147"/>
                  </a:ext>
                </a:extLst>
              </a:tr>
              <a:tr h="407466">
                <a:tc>
                  <a:txBody>
                    <a:bodyPr/>
                    <a:lstStyle/>
                    <a:p>
                      <a:pPr marL="50165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C00000"/>
                          </a:solidFill>
                          <a:effectLst/>
                        </a:rPr>
                        <a:t>2023-</a:t>
                      </a:r>
                      <a:r>
                        <a:rPr lang="ru-RU" sz="2000" b="1" spc="-20" dirty="0">
                          <a:solidFill>
                            <a:srgbClr val="C00000"/>
                          </a:solidFill>
                          <a:effectLst/>
                        </a:rPr>
                        <a:t>2024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algn="l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l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54737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4977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0088B9C6-EC8D-4EA3-97B5-982F2AD5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967690" tIns="17457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83C04C7-A5E2-4130-AB7E-0762E0ED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0913" y="232255"/>
            <a:ext cx="1047357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Оценки и отзывы потребителей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образовательных услуг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459">
            <a:extLst>
              <a:ext uri="{FF2B5EF4-FFF2-40B4-BE49-F238E27FC236}">
                <a16:creationId xmlns="" xmlns:a16="http://schemas.microsoft.com/office/drawing/2014/main" id="{DBEDC2B8-01F3-4F7D-BC49-6922133CFEF1}"/>
              </a:ext>
            </a:extLst>
          </p:cNvPr>
          <p:cNvGrpSpPr>
            <a:grpSpLocks/>
          </p:cNvGrpSpPr>
          <p:nvPr/>
        </p:nvGrpSpPr>
        <p:grpSpPr>
          <a:xfrm rot="10800000">
            <a:off x="0" y="3552762"/>
            <a:ext cx="3321685" cy="3321050"/>
            <a:chOff x="0" y="0"/>
            <a:chExt cx="3322319" cy="3321431"/>
          </a:xfrm>
        </p:grpSpPr>
        <p:sp>
          <p:nvSpPr>
            <p:cNvPr id="12" name="Graphic 460">
              <a:extLst>
                <a:ext uri="{FF2B5EF4-FFF2-40B4-BE49-F238E27FC236}">
                  <a16:creationId xmlns="" xmlns:a16="http://schemas.microsoft.com/office/drawing/2014/main" id="{3DD83432-DCF1-48E4-A172-A5B046D0AC0F}"/>
                </a:ext>
              </a:extLst>
            </p:cNvPr>
            <p:cNvSpPr/>
            <p:nvPr/>
          </p:nvSpPr>
          <p:spPr>
            <a:xfrm>
              <a:off x="1649476" y="1090041"/>
              <a:ext cx="1672589" cy="2231390"/>
            </a:xfrm>
            <a:custGeom>
              <a:avLst/>
              <a:gdLst/>
              <a:ahLst/>
              <a:cxnLst/>
              <a:rect l="l" t="t" r="r" b="b"/>
              <a:pathLst>
                <a:path w="1672589" h="2231390">
                  <a:moveTo>
                    <a:pt x="559181" y="0"/>
                  </a:moveTo>
                  <a:lnTo>
                    <a:pt x="0" y="559054"/>
                  </a:lnTo>
                  <a:lnTo>
                    <a:pt x="1672462" y="2231009"/>
                  </a:lnTo>
                  <a:lnTo>
                    <a:pt x="1672462" y="1112902"/>
                  </a:lnTo>
                  <a:lnTo>
                    <a:pt x="559181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Graphic 461">
              <a:extLst>
                <a:ext uri="{FF2B5EF4-FFF2-40B4-BE49-F238E27FC236}">
                  <a16:creationId xmlns="" xmlns:a16="http://schemas.microsoft.com/office/drawing/2014/main" id="{019D12DF-E62C-47F1-8B8B-B7EEB8693FFE}"/>
                </a:ext>
              </a:extLst>
            </p:cNvPr>
            <p:cNvSpPr/>
            <p:nvPr/>
          </p:nvSpPr>
          <p:spPr>
            <a:xfrm>
              <a:off x="2237739" y="0"/>
              <a:ext cx="1084580" cy="1083945"/>
            </a:xfrm>
            <a:custGeom>
              <a:avLst/>
              <a:gdLst/>
              <a:ahLst/>
              <a:cxnLst/>
              <a:rect l="l" t="t" r="r" b="b"/>
              <a:pathLst>
                <a:path w="1084580" h="1083945">
                  <a:moveTo>
                    <a:pt x="1084198" y="0"/>
                  </a:moveTo>
                  <a:lnTo>
                    <a:pt x="0" y="0"/>
                  </a:lnTo>
                  <a:lnTo>
                    <a:pt x="1084198" y="1083945"/>
                  </a:lnTo>
                  <a:lnTo>
                    <a:pt x="1084198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462">
              <a:extLst>
                <a:ext uri="{FF2B5EF4-FFF2-40B4-BE49-F238E27FC236}">
                  <a16:creationId xmlns="" xmlns:a16="http://schemas.microsoft.com/office/drawing/2014/main" id="{3F56A1D7-F28F-4EA7-943A-937F7DEBB562}"/>
                </a:ext>
              </a:extLst>
            </p:cNvPr>
            <p:cNvSpPr/>
            <p:nvPr/>
          </p:nvSpPr>
          <p:spPr>
            <a:xfrm>
              <a:off x="0" y="0"/>
              <a:ext cx="2181860" cy="1090295"/>
            </a:xfrm>
            <a:custGeom>
              <a:avLst/>
              <a:gdLst/>
              <a:ahLst/>
              <a:cxnLst/>
              <a:rect l="l" t="t" r="r" b="b"/>
              <a:pathLst>
                <a:path w="2181860" h="1090295">
                  <a:moveTo>
                    <a:pt x="2181479" y="0"/>
                  </a:moveTo>
                  <a:lnTo>
                    <a:pt x="0" y="0"/>
                  </a:lnTo>
                  <a:lnTo>
                    <a:pt x="1090295" y="1090040"/>
                  </a:lnTo>
                  <a:lnTo>
                    <a:pt x="2181479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C9E7D88-AACE-4BE4-80B1-C3E44575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680" t="22963" r="19680" b="16960"/>
          <a:stretch/>
        </p:blipFill>
        <p:spPr>
          <a:xfrm>
            <a:off x="3048000" y="1520855"/>
            <a:ext cx="9173670" cy="5370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642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0088B9C6-EC8D-4EA3-97B5-982F2AD5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967690" tIns="17457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83C04C7-A5E2-4130-AB7E-0762E0ED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4" y="232255"/>
            <a:ext cx="824276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Финансово-экономическая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деятельность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68C35D7-528D-403B-9AED-37700344A8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917" t="27259" r="18916" b="11555"/>
          <a:stretch/>
        </p:blipFill>
        <p:spPr>
          <a:xfrm>
            <a:off x="2418080" y="1520855"/>
            <a:ext cx="9631680" cy="5519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49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7" y="-234301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0088B9C6-EC8D-4EA3-97B5-982F2AD5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967690" tIns="17457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83C04C7-A5E2-4130-AB7E-0762E0ED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208" y="397822"/>
            <a:ext cx="29795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Заключение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2CF169-30E7-418B-826E-928956D975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166" t="24609" r="19251" b="12592"/>
          <a:stretch/>
        </p:blipFill>
        <p:spPr>
          <a:xfrm>
            <a:off x="2458720" y="1687667"/>
            <a:ext cx="7386320" cy="4306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197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20868" y="646146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развития</a:t>
            </a:r>
          </a:p>
        </p:txBody>
      </p:sp>
      <p:sp>
        <p:nvSpPr>
          <p:cNvPr id="23" name="Шестиугольник 22"/>
          <p:cNvSpPr/>
          <p:nvPr/>
        </p:nvSpPr>
        <p:spPr>
          <a:xfrm rot="16200000">
            <a:off x="10538492" y="1954751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53" y="2117164"/>
            <a:ext cx="562535" cy="562535"/>
          </a:xfrm>
          <a:prstGeom prst="rect">
            <a:avLst/>
          </a:prstGeom>
        </p:spPr>
      </p:pic>
      <p:grpSp>
        <p:nvGrpSpPr>
          <p:cNvPr id="13" name="Group 54">
            <a:extLst>
              <a:ext uri="{FF2B5EF4-FFF2-40B4-BE49-F238E27FC236}">
                <a16:creationId xmlns="" xmlns:a16="http://schemas.microsoft.com/office/drawing/2014/main" id="{B6B57B95-38D4-4FC9-8A77-74ED7F148CA0}"/>
              </a:ext>
            </a:extLst>
          </p:cNvPr>
          <p:cNvGrpSpPr>
            <a:grpSpLocks/>
          </p:cNvGrpSpPr>
          <p:nvPr/>
        </p:nvGrpSpPr>
        <p:grpSpPr>
          <a:xfrm>
            <a:off x="2810673" y="1962778"/>
            <a:ext cx="7741920" cy="1794702"/>
            <a:chOff x="785317" y="-1090689"/>
            <a:chExt cx="7741920" cy="1794702"/>
          </a:xfrm>
        </p:grpSpPr>
        <p:pic>
          <p:nvPicPr>
            <p:cNvPr id="14" name="Image 55">
              <a:extLst>
                <a:ext uri="{FF2B5EF4-FFF2-40B4-BE49-F238E27FC236}">
                  <a16:creationId xmlns="" xmlns:a16="http://schemas.microsoft.com/office/drawing/2014/main" id="{72DB6194-5C16-458E-A85B-10DB5B08244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6683" y="-1086117"/>
              <a:ext cx="5811012" cy="635507"/>
            </a:xfrm>
            <a:prstGeom prst="rect">
              <a:avLst/>
            </a:prstGeom>
          </p:spPr>
        </p:pic>
        <p:pic>
          <p:nvPicPr>
            <p:cNvPr id="15" name="Image 56">
              <a:extLst>
                <a:ext uri="{FF2B5EF4-FFF2-40B4-BE49-F238E27FC236}">
                  <a16:creationId xmlns="" xmlns:a16="http://schemas.microsoft.com/office/drawing/2014/main" id="{27629351-9734-4952-835F-2E4AB229C68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6249" y="-1090689"/>
              <a:ext cx="640079" cy="640079"/>
            </a:xfrm>
            <a:prstGeom prst="rect">
              <a:avLst/>
            </a:prstGeom>
          </p:spPr>
        </p:pic>
        <p:sp>
          <p:nvSpPr>
            <p:cNvPr id="18" name="Textbox 58">
              <a:extLst>
                <a:ext uri="{FF2B5EF4-FFF2-40B4-BE49-F238E27FC236}">
                  <a16:creationId xmlns="" xmlns:a16="http://schemas.microsoft.com/office/drawing/2014/main" id="{8DFA71C0-FBE2-4D9D-8DB2-2D9DBE5902EA}"/>
                </a:ext>
              </a:extLst>
            </p:cNvPr>
            <p:cNvSpPr txBox="1"/>
            <p:nvPr/>
          </p:nvSpPr>
          <p:spPr>
            <a:xfrm>
              <a:off x="785317" y="-1047317"/>
              <a:ext cx="7741920" cy="17513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595120" marR="1974850" indent="63500">
                <a:lnSpc>
                  <a:spcPct val="90000"/>
                </a:lnSpc>
                <a:spcBef>
                  <a:spcPts val="975"/>
                </a:spcBef>
                <a:spcAft>
                  <a:spcPts val="0"/>
                </a:spcAft>
              </a:pP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применение ФООП при разработке ООП и</a:t>
              </a:r>
              <a:r>
                <a:rPr lang="ru-RU" sz="1800" spc="-7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организации</a:t>
              </a:r>
              <a:r>
                <a:rPr lang="ru-RU" sz="1800" spc="-8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образовательного</a:t>
              </a:r>
              <a:r>
                <a:rPr lang="ru-RU" sz="1800" spc="-8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процесса</a:t>
              </a:r>
              <a:endPara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5" name="Image 55">
            <a:extLst>
              <a:ext uri="{FF2B5EF4-FFF2-40B4-BE49-F238E27FC236}">
                <a16:creationId xmlns="" xmlns:a16="http://schemas.microsoft.com/office/drawing/2014/main" id="{9B5164FE-D5A7-4209-9AC6-56475A70CE5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1862" y="2952675"/>
            <a:ext cx="5811012" cy="635507"/>
          </a:xfrm>
          <a:prstGeom prst="rect">
            <a:avLst/>
          </a:prstGeom>
        </p:spPr>
      </p:pic>
      <p:pic>
        <p:nvPicPr>
          <p:cNvPr id="26" name="Image 55">
            <a:extLst>
              <a:ext uri="{FF2B5EF4-FFF2-40B4-BE49-F238E27FC236}">
                <a16:creationId xmlns="" xmlns:a16="http://schemas.microsoft.com/office/drawing/2014/main" id="{DC93154B-B463-4277-8FAB-38ED110D49C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1862" y="3907355"/>
            <a:ext cx="5811012" cy="635507"/>
          </a:xfrm>
          <a:prstGeom prst="rect">
            <a:avLst/>
          </a:prstGeom>
        </p:spPr>
      </p:pic>
      <p:pic>
        <p:nvPicPr>
          <p:cNvPr id="27" name="Image 55">
            <a:extLst>
              <a:ext uri="{FF2B5EF4-FFF2-40B4-BE49-F238E27FC236}">
                <a16:creationId xmlns="" xmlns:a16="http://schemas.microsoft.com/office/drawing/2014/main" id="{DCDFD9A0-C144-4EEE-9664-1776D52F58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1862" y="4844729"/>
            <a:ext cx="5811012" cy="635507"/>
          </a:xfrm>
          <a:prstGeom prst="rect">
            <a:avLst/>
          </a:prstGeom>
        </p:spPr>
      </p:pic>
      <p:pic>
        <p:nvPicPr>
          <p:cNvPr id="28" name="Image 55">
            <a:extLst>
              <a:ext uri="{FF2B5EF4-FFF2-40B4-BE49-F238E27FC236}">
                <a16:creationId xmlns="" xmlns:a16="http://schemas.microsoft.com/office/drawing/2014/main" id="{71ACA36B-A225-4470-AD94-1DA96B7C1E5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2383" y="5903405"/>
            <a:ext cx="5811012" cy="635507"/>
          </a:xfrm>
          <a:prstGeom prst="rect">
            <a:avLst/>
          </a:prstGeom>
        </p:spPr>
      </p:pic>
      <p:grpSp>
        <p:nvGrpSpPr>
          <p:cNvPr id="29" name="Group 50">
            <a:extLst>
              <a:ext uri="{FF2B5EF4-FFF2-40B4-BE49-F238E27FC236}">
                <a16:creationId xmlns="" xmlns:a16="http://schemas.microsoft.com/office/drawing/2014/main" id="{25DBB5E8-AF75-4FFE-8811-EDACCF075A16}"/>
              </a:ext>
            </a:extLst>
          </p:cNvPr>
          <p:cNvGrpSpPr>
            <a:grpSpLocks/>
          </p:cNvGrpSpPr>
          <p:nvPr/>
        </p:nvGrpSpPr>
        <p:grpSpPr>
          <a:xfrm>
            <a:off x="0" y="3891689"/>
            <a:ext cx="2958465" cy="2959735"/>
            <a:chOff x="0" y="0"/>
            <a:chExt cx="2958465" cy="2959735"/>
          </a:xfrm>
        </p:grpSpPr>
        <p:sp>
          <p:nvSpPr>
            <p:cNvPr id="30" name="Graphic 51">
              <a:extLst>
                <a:ext uri="{FF2B5EF4-FFF2-40B4-BE49-F238E27FC236}">
                  <a16:creationId xmlns="" xmlns:a16="http://schemas.microsoft.com/office/drawing/2014/main" id="{3ACD6222-7FA6-413A-ACED-8165592535D1}"/>
                </a:ext>
              </a:extLst>
            </p:cNvPr>
            <p:cNvSpPr/>
            <p:nvPr/>
          </p:nvSpPr>
          <p:spPr>
            <a:xfrm>
              <a:off x="970018" y="1467866"/>
              <a:ext cx="1988820" cy="1491615"/>
            </a:xfrm>
            <a:custGeom>
              <a:avLst/>
              <a:gdLst/>
              <a:ahLst/>
              <a:cxnLst/>
              <a:rect l="l" t="t" r="r" b="b"/>
              <a:pathLst>
                <a:path w="1988820" h="1491615">
                  <a:moveTo>
                    <a:pt x="497522" y="0"/>
                  </a:moveTo>
                  <a:lnTo>
                    <a:pt x="0" y="497687"/>
                  </a:lnTo>
                  <a:lnTo>
                    <a:pt x="993330" y="1491321"/>
                  </a:lnTo>
                  <a:lnTo>
                    <a:pt x="1988375" y="1491321"/>
                  </a:lnTo>
                  <a:lnTo>
                    <a:pt x="497522" y="0"/>
                  </a:lnTo>
                  <a:close/>
                </a:path>
              </a:pathLst>
            </a:custGeom>
            <a:solidFill>
              <a:srgbClr val="F8D34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52">
              <a:extLst>
                <a:ext uri="{FF2B5EF4-FFF2-40B4-BE49-F238E27FC236}">
                  <a16:creationId xmlns="" xmlns:a16="http://schemas.microsoft.com/office/drawing/2014/main" id="{C9E430A2-9D17-42CF-A9A7-B01F8AF489D2}"/>
                </a:ext>
              </a:extLst>
            </p:cNvPr>
            <p:cNvSpPr/>
            <p:nvPr/>
          </p:nvSpPr>
          <p:spPr>
            <a:xfrm>
              <a:off x="0" y="1991398"/>
              <a:ext cx="967740" cy="968375"/>
            </a:xfrm>
            <a:custGeom>
              <a:avLst/>
              <a:gdLst/>
              <a:ahLst/>
              <a:cxnLst/>
              <a:rect l="l" t="t" r="r" b="b"/>
              <a:pathLst>
                <a:path w="967740" h="968375">
                  <a:moveTo>
                    <a:pt x="0" y="0"/>
                  </a:moveTo>
                  <a:lnTo>
                    <a:pt x="0" y="967789"/>
                  </a:lnTo>
                  <a:lnTo>
                    <a:pt x="967515" y="967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65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53">
              <a:extLst>
                <a:ext uri="{FF2B5EF4-FFF2-40B4-BE49-F238E27FC236}">
                  <a16:creationId xmlns="" xmlns:a16="http://schemas.microsoft.com/office/drawing/2014/main" id="{0C9AC864-8DBF-4FA8-ACE9-FDB0A566D9F8}"/>
                </a:ext>
              </a:extLst>
            </p:cNvPr>
            <p:cNvSpPr/>
            <p:nvPr/>
          </p:nvSpPr>
          <p:spPr>
            <a:xfrm>
              <a:off x="0" y="0"/>
              <a:ext cx="970280" cy="1941830"/>
            </a:xfrm>
            <a:custGeom>
              <a:avLst/>
              <a:gdLst/>
              <a:ahLst/>
              <a:cxnLst/>
              <a:rect l="l" t="t" r="r" b="b"/>
              <a:pathLst>
                <a:path w="970280" h="1941830">
                  <a:moveTo>
                    <a:pt x="0" y="0"/>
                  </a:moveTo>
                  <a:lnTo>
                    <a:pt x="0" y="1941385"/>
                  </a:lnTo>
                  <a:lnTo>
                    <a:pt x="970018" y="970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4A1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33" name="Textbox 67">
            <a:extLst>
              <a:ext uri="{FF2B5EF4-FFF2-40B4-BE49-F238E27FC236}">
                <a16:creationId xmlns="" xmlns:a16="http://schemas.microsoft.com/office/drawing/2014/main" id="{53A3877C-E6AE-41E4-9BBA-C81D7CA87C9D}"/>
              </a:ext>
            </a:extLst>
          </p:cNvPr>
          <p:cNvSpPr txBox="1"/>
          <p:nvPr/>
        </p:nvSpPr>
        <p:spPr>
          <a:xfrm>
            <a:off x="2036742" y="3102142"/>
            <a:ext cx="6402705" cy="640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9655">
              <a:spcBef>
                <a:spcPts val="1385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профминимума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" name="Image 66">
            <a:extLst>
              <a:ext uri="{FF2B5EF4-FFF2-40B4-BE49-F238E27FC236}">
                <a16:creationId xmlns="" xmlns:a16="http://schemas.microsoft.com/office/drawing/2014/main" id="{8FBE74C4-990F-4714-8E0A-CAEE2D840AB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02556" y="2952675"/>
            <a:ext cx="638175" cy="639445"/>
          </a:xfrm>
          <a:prstGeom prst="rect">
            <a:avLst/>
          </a:prstGeom>
        </p:spPr>
      </p:pic>
      <p:sp>
        <p:nvSpPr>
          <p:cNvPr id="35" name="Textbox 71">
            <a:extLst>
              <a:ext uri="{FF2B5EF4-FFF2-40B4-BE49-F238E27FC236}">
                <a16:creationId xmlns="" xmlns:a16="http://schemas.microsoft.com/office/drawing/2014/main" id="{B9B57A4B-968A-4C3C-847C-008C989A0A8A}"/>
              </a:ext>
            </a:extLst>
          </p:cNvPr>
          <p:cNvSpPr txBox="1"/>
          <p:nvPr/>
        </p:nvSpPr>
        <p:spPr>
          <a:xfrm>
            <a:off x="2909252" y="3982621"/>
            <a:ext cx="6373495" cy="635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020" marR="506730" indent="-1396365">
              <a:lnSpc>
                <a:spcPct val="90000"/>
              </a:lnSpc>
              <a:spcBef>
                <a:spcPts val="59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</a:t>
            </a:r>
            <a:r>
              <a:rPr lang="ru-RU" sz="1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способностей каждого ученика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Image 70">
            <a:extLst>
              <a:ext uri="{FF2B5EF4-FFF2-40B4-BE49-F238E27FC236}">
                <a16:creationId xmlns="" xmlns:a16="http://schemas.microsoft.com/office/drawing/2014/main" id="{D82EFC69-CF1F-4F64-B2E6-DAF4061BA3A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04778" y="3937953"/>
            <a:ext cx="633730" cy="635000"/>
          </a:xfrm>
          <a:prstGeom prst="rect">
            <a:avLst/>
          </a:prstGeom>
        </p:spPr>
      </p:pic>
      <p:sp>
        <p:nvSpPr>
          <p:cNvPr id="37" name="Textbox 75">
            <a:extLst>
              <a:ext uri="{FF2B5EF4-FFF2-40B4-BE49-F238E27FC236}">
                <a16:creationId xmlns="" xmlns:a16="http://schemas.microsoft.com/office/drawing/2014/main" id="{22917E63-F295-4CB9-8818-959AA0862CC0}"/>
              </a:ext>
            </a:extLst>
          </p:cNvPr>
          <p:cNvSpPr txBox="1"/>
          <p:nvPr/>
        </p:nvSpPr>
        <p:spPr>
          <a:xfrm>
            <a:off x="2735179" y="4901577"/>
            <a:ext cx="6384290" cy="640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26970" marR="657225" indent="-84328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цифровизация</a:t>
            </a:r>
            <a:r>
              <a:rPr lang="ru-RU" sz="18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рабочих</a:t>
            </a:r>
            <a:r>
              <a:rPr lang="ru-RU" sz="1800" spc="-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процессов в организации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" name="Image 74">
            <a:extLst>
              <a:ext uri="{FF2B5EF4-FFF2-40B4-BE49-F238E27FC236}">
                <a16:creationId xmlns="" xmlns:a16="http://schemas.microsoft.com/office/drawing/2014/main" id="{2BCEC850-2083-4299-B783-75277D9CBC1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99063" y="4877453"/>
            <a:ext cx="639445" cy="639445"/>
          </a:xfrm>
          <a:prstGeom prst="rect">
            <a:avLst/>
          </a:prstGeom>
        </p:spPr>
      </p:pic>
      <p:sp>
        <p:nvSpPr>
          <p:cNvPr id="39" name="Textbox 75">
            <a:extLst>
              <a:ext uri="{FF2B5EF4-FFF2-40B4-BE49-F238E27FC236}">
                <a16:creationId xmlns="" xmlns:a16="http://schemas.microsoft.com/office/drawing/2014/main" id="{58D6255B-78BB-45A7-87AD-BC5052E6597F}"/>
              </a:ext>
            </a:extLst>
          </p:cNvPr>
          <p:cNvSpPr txBox="1"/>
          <p:nvPr/>
        </p:nvSpPr>
        <p:spPr>
          <a:xfrm>
            <a:off x="2810673" y="5945317"/>
            <a:ext cx="6384290" cy="640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26970" marR="657225" indent="-84328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и укрепление здоровья обучающихся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" name="Image 82">
            <a:extLst>
              <a:ext uri="{FF2B5EF4-FFF2-40B4-BE49-F238E27FC236}">
                <a16:creationId xmlns="" xmlns:a16="http://schemas.microsoft.com/office/drawing/2014/main" id="{8AF7DC34-4AF5-4AFB-A924-05E3EAAC869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99063" y="5960856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231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1549" y="63037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52276" y="-284986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183206" y="121747"/>
            <a:ext cx="1134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AF795F3-903B-45E9-84DE-DDF2389E8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24" t="26629" r="18883" b="13694"/>
          <a:stretch/>
        </p:blipFill>
        <p:spPr>
          <a:xfrm>
            <a:off x="0" y="941033"/>
            <a:ext cx="12118019" cy="6071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866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9500" y="64240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16200000">
            <a:off x="525670" y="2062484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881647" y="229800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Контингент обучающихся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 rot="16200000">
            <a:off x="10281737" y="1789331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DDDA724-5A1D-467A-8F43-6144CB35C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" y="2124174"/>
            <a:ext cx="651790" cy="6517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08" y="1968529"/>
            <a:ext cx="663397" cy="66339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47C397C-4AEC-435A-A352-DF338243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119080"/>
              </p:ext>
            </p:extLst>
          </p:nvPr>
        </p:nvGraphicFramePr>
        <p:xfrm>
          <a:off x="1687771" y="2642147"/>
          <a:ext cx="8664955" cy="2780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007">
                  <a:extLst>
                    <a:ext uri="{9D8B030D-6E8A-4147-A177-3AD203B41FA5}">
                      <a16:colId xmlns="" xmlns:a16="http://schemas.microsoft.com/office/drawing/2014/main" val="3454919679"/>
                    </a:ext>
                  </a:extLst>
                </a:gridCol>
                <a:gridCol w="2166007">
                  <a:extLst>
                    <a:ext uri="{9D8B030D-6E8A-4147-A177-3AD203B41FA5}">
                      <a16:colId xmlns="" xmlns:a16="http://schemas.microsoft.com/office/drawing/2014/main" val="2424793845"/>
                    </a:ext>
                  </a:extLst>
                </a:gridCol>
                <a:gridCol w="2166007">
                  <a:extLst>
                    <a:ext uri="{9D8B030D-6E8A-4147-A177-3AD203B41FA5}">
                      <a16:colId xmlns="" xmlns:a16="http://schemas.microsoft.com/office/drawing/2014/main" val="912080562"/>
                    </a:ext>
                  </a:extLst>
                </a:gridCol>
                <a:gridCol w="2166934">
                  <a:extLst>
                    <a:ext uri="{9D8B030D-6E8A-4147-A177-3AD203B41FA5}">
                      <a16:colId xmlns="" xmlns:a16="http://schemas.microsoft.com/office/drawing/2014/main" val="788370288"/>
                    </a:ext>
                  </a:extLst>
                </a:gridCol>
              </a:tblGrid>
              <a:tr h="556063"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2021-2022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2022-2023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2023-2024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9958798"/>
                  </a:ext>
                </a:extLst>
              </a:tr>
              <a:tr h="556063"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1-4 кл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60699251"/>
                  </a:ext>
                </a:extLst>
              </a:tr>
              <a:tr h="556063"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5-9 кл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6647569"/>
                  </a:ext>
                </a:extLst>
              </a:tr>
              <a:tr h="556063"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10-11 кл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53567439"/>
                  </a:ext>
                </a:extLst>
              </a:tr>
              <a:tr h="556063"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ВСЕГО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36880" algn="ctr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79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2855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9645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9500" y="64240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16200000">
            <a:off x="525670" y="2062484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881647" y="229800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Контингент обучающихся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 rot="16200000">
            <a:off x="10281737" y="1789331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DDDA724-5A1D-467A-8F43-6144CB35C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" y="2124174"/>
            <a:ext cx="651790" cy="6517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08" y="1968529"/>
            <a:ext cx="663397" cy="663397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B37759F2-A558-4BFD-90D9-00FEE99C0366}"/>
              </a:ext>
            </a:extLst>
          </p:cNvPr>
          <p:cNvGraphicFramePr>
            <a:graphicFrameLocks/>
          </p:cNvGraphicFramePr>
          <p:nvPr/>
        </p:nvGraphicFramePr>
        <p:xfrm>
          <a:off x="1824790" y="1625600"/>
          <a:ext cx="8335210" cy="500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6214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9500" y="64240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BAAFF-5DA9-4695-8650-3AC011808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Треугольник"/>
          <p:cNvSpPr/>
          <p:nvPr/>
        </p:nvSpPr>
        <p:spPr>
          <a:xfrm rot="16200000">
            <a:off x="6881590" y="-38846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16200000">
            <a:off x="525670" y="2062484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881647" y="229800"/>
            <a:ext cx="1134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Социальный паспорт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 rot="16200000">
            <a:off x="10281737" y="1789331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DDDA724-5A1D-467A-8F43-6144CB35C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" y="2124174"/>
            <a:ext cx="651790" cy="6517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08" y="1968529"/>
            <a:ext cx="663397" cy="66339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CC5075CC-1F40-481D-B1F5-F3AC80338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2180787"/>
              </p:ext>
            </p:extLst>
          </p:nvPr>
        </p:nvGraphicFramePr>
        <p:xfrm>
          <a:off x="2139519" y="1903608"/>
          <a:ext cx="6658252" cy="43177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50063">
                  <a:extLst>
                    <a:ext uri="{9D8B030D-6E8A-4147-A177-3AD203B41FA5}">
                      <a16:colId xmlns="" xmlns:a16="http://schemas.microsoft.com/office/drawing/2014/main" val="3226185687"/>
                    </a:ext>
                  </a:extLst>
                </a:gridCol>
                <a:gridCol w="3408189">
                  <a:extLst>
                    <a:ext uri="{9D8B030D-6E8A-4147-A177-3AD203B41FA5}">
                      <a16:colId xmlns="" xmlns:a16="http://schemas.microsoft.com/office/drawing/2014/main" val="1313071863"/>
                    </a:ext>
                  </a:extLst>
                </a:gridCol>
              </a:tblGrid>
              <a:tr h="376555">
                <a:tc>
                  <a:txBody>
                    <a:bodyPr/>
                    <a:lstStyle/>
                    <a:p>
                      <a:pPr marL="91440" algn="ctr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spc="-10" dirty="0">
                          <a:solidFill>
                            <a:srgbClr val="C00000"/>
                          </a:solidFill>
                          <a:effectLst/>
                        </a:rPr>
                        <a:t>Показатели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130" algn="ctr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</a:rPr>
                        <a:t>2023-2024</a:t>
                      </a:r>
                      <a:r>
                        <a:rPr lang="ru-RU" sz="2400" b="1" i="1" spc="-5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</a:rPr>
                        <a:t>уч.</a:t>
                      </a:r>
                      <a:r>
                        <a:rPr lang="ru-RU" sz="2400" b="1" i="1" spc="-5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400" b="1" i="1" spc="-25" dirty="0">
                          <a:solidFill>
                            <a:srgbClr val="C00000"/>
                          </a:solidFill>
                          <a:effectLst/>
                        </a:rPr>
                        <a:t>год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902307075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91440" algn="l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r>
                        <a:rPr lang="ru-RU" sz="24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spc="-10" dirty="0">
                          <a:solidFill>
                            <a:schemeClr val="tx1"/>
                          </a:solidFill>
                          <a:effectLst/>
                        </a:rPr>
                        <a:t>обучающихся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311139150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91440" algn="l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r>
                        <a:rPr lang="ru-RU" sz="24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spc="-20" dirty="0">
                          <a:solidFill>
                            <a:schemeClr val="tx1"/>
                          </a:solidFill>
                          <a:effectLst/>
                        </a:rPr>
                        <a:t>семей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905133647"/>
                  </a:ext>
                </a:extLst>
              </a:tr>
              <a:tr h="626745">
                <a:tc>
                  <a:txBody>
                    <a:bodyPr/>
                    <a:lstStyle/>
                    <a:p>
                      <a:pPr marL="91440" algn="l">
                        <a:lnSpc>
                          <a:spcPct val="103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spc="-10" dirty="0">
                          <a:solidFill>
                            <a:schemeClr val="tx1"/>
                          </a:solidFill>
                          <a:effectLst/>
                        </a:rPr>
                        <a:t>Малообеспеченных семей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spc="-25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065515730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 algn="l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2400" spc="-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в них</a:t>
                      </a:r>
                      <a:r>
                        <a:rPr lang="ru-RU" sz="240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spc="-10">
                          <a:solidFill>
                            <a:schemeClr val="tx1"/>
                          </a:solidFill>
                          <a:effectLst/>
                        </a:rPr>
                        <a:t>детей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90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478886965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91440" algn="l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Дети-</a:t>
                      </a:r>
                      <a:r>
                        <a:rPr lang="ru-RU" sz="2400" spc="-10">
                          <a:solidFill>
                            <a:schemeClr val="tx1"/>
                          </a:solidFill>
                          <a:effectLst/>
                        </a:rPr>
                        <a:t>инвалиды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400" spc="-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21809029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 algn="l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Дети</a:t>
                      </a:r>
                      <a:r>
                        <a:rPr lang="ru-RU" sz="240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2400" spc="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spc="-25">
                          <a:solidFill>
                            <a:schemeClr val="tx1"/>
                          </a:solidFill>
                          <a:effectLst/>
                        </a:rPr>
                        <a:t>ОВЗ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90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82577651"/>
                  </a:ext>
                </a:extLst>
              </a:tr>
              <a:tr h="627380">
                <a:tc gridSpan="2">
                  <a:txBody>
                    <a:bodyPr/>
                    <a:lstStyle/>
                    <a:p>
                      <a:pPr marL="91440" marR="2694940" algn="ctr">
                        <a:lnSpc>
                          <a:spcPct val="103000"/>
                        </a:lnSpc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</a:rPr>
                        <a:t>   Дети, стоящие</a:t>
                      </a:r>
                      <a:r>
                        <a:rPr lang="ru-RU" sz="2400" b="1" i="1" spc="-11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2400" b="1" i="1" dirty="0">
                          <a:solidFill>
                            <a:srgbClr val="C00000"/>
                          </a:solidFill>
                          <a:effectLst/>
                        </a:rPr>
                        <a:t>на </a:t>
                      </a:r>
                      <a:r>
                        <a:rPr lang="ru-RU" sz="2400" b="1" i="1" spc="-10" dirty="0">
                          <a:solidFill>
                            <a:srgbClr val="C00000"/>
                          </a:solidFill>
                          <a:effectLst/>
                        </a:rPr>
                        <a:t>учете:</a:t>
                      </a:r>
                      <a:endParaRPr lang="ru-RU" sz="2400" b="1" i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07151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91440" algn="l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400" spc="-25">
                          <a:solidFill>
                            <a:schemeClr val="tx1"/>
                          </a:solidFill>
                          <a:effectLst/>
                        </a:rPr>
                        <a:t>ВШУ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079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714619031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1440" algn="l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400" spc="-25">
                          <a:solidFill>
                            <a:schemeClr val="tx1"/>
                          </a:solidFill>
                          <a:effectLst/>
                        </a:rPr>
                        <a:t>ОДН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2400" spc="-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21764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180660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1637</Words>
  <Application>Microsoft Office PowerPoint</Application>
  <PresentationFormat>Произвольный</PresentationFormat>
  <Paragraphs>710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1_Тема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gia</cp:lastModifiedBy>
  <cp:revision>145</cp:revision>
  <dcterms:created xsi:type="dcterms:W3CDTF">2022-06-05T05:51:04Z</dcterms:created>
  <dcterms:modified xsi:type="dcterms:W3CDTF">2024-11-13T08:47:38Z</dcterms:modified>
</cp:coreProperties>
</file>